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4"/>
  </p:notesMasterIdLst>
  <p:sldIdLst>
    <p:sldId id="256" r:id="rId2"/>
    <p:sldId id="266" r:id="rId3"/>
    <p:sldId id="258" r:id="rId4"/>
    <p:sldId id="262" r:id="rId5"/>
    <p:sldId id="268" r:id="rId6"/>
    <p:sldId id="274" r:id="rId7"/>
    <p:sldId id="275" r:id="rId8"/>
    <p:sldId id="276" r:id="rId9"/>
    <p:sldId id="299" r:id="rId10"/>
    <p:sldId id="279" r:id="rId11"/>
    <p:sldId id="280" r:id="rId12"/>
    <p:sldId id="281" r:id="rId13"/>
    <p:sldId id="300" r:id="rId14"/>
    <p:sldId id="286" r:id="rId15"/>
    <p:sldId id="287" r:id="rId16"/>
    <p:sldId id="288" r:id="rId17"/>
    <p:sldId id="301" r:id="rId18"/>
    <p:sldId id="293" r:id="rId19"/>
    <p:sldId id="294" r:id="rId20"/>
    <p:sldId id="296" r:id="rId21"/>
    <p:sldId id="297" r:id="rId22"/>
    <p:sldId id="302" r:id="rId23"/>
    <p:sldId id="303" r:id="rId24"/>
    <p:sldId id="304" r:id="rId25"/>
    <p:sldId id="305" r:id="rId26"/>
    <p:sldId id="306" r:id="rId27"/>
    <p:sldId id="331" r:id="rId28"/>
    <p:sldId id="332" r:id="rId29"/>
    <p:sldId id="333" r:id="rId30"/>
    <p:sldId id="337" r:id="rId31"/>
    <p:sldId id="334" r:id="rId32"/>
    <p:sldId id="336" r:id="rId33"/>
    <p:sldId id="307" r:id="rId34"/>
    <p:sldId id="308" r:id="rId35"/>
    <p:sldId id="309" r:id="rId36"/>
    <p:sldId id="310" r:id="rId37"/>
    <p:sldId id="314" r:id="rId38"/>
    <p:sldId id="313" r:id="rId39"/>
    <p:sldId id="317" r:id="rId40"/>
    <p:sldId id="316" r:id="rId41"/>
    <p:sldId id="318" r:id="rId42"/>
    <p:sldId id="312" r:id="rId43"/>
    <p:sldId id="319" r:id="rId44"/>
    <p:sldId id="320" r:id="rId45"/>
    <p:sldId id="321" r:id="rId46"/>
    <p:sldId id="322" r:id="rId47"/>
    <p:sldId id="324" r:id="rId48"/>
    <p:sldId id="330" r:id="rId49"/>
    <p:sldId id="325" r:id="rId50"/>
    <p:sldId id="326" r:id="rId51"/>
    <p:sldId id="329" r:id="rId52"/>
    <p:sldId id="261" r:id="rId53"/>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6F66"/>
    <a:srgbClr val="004900"/>
    <a:srgbClr val="11B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p:cViewPr varScale="1">
        <p:scale>
          <a:sx n="122" d="100"/>
          <a:sy n="122" d="100"/>
        </p:scale>
        <p:origin x="240" y="344"/>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t>2021/6/17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8336" b="4696"/>
          <a:stretch>
            <a:fillRect/>
          </a:stretch>
        </p:blipFill>
        <p:spPr>
          <a:xfrm rot="5400000">
            <a:off x="2667000" y="-2667000"/>
            <a:ext cx="6858000" cy="12192000"/>
          </a:xfrm>
          <a:prstGeom prst="rect">
            <a:avLst/>
          </a:prstGeom>
        </p:spPr>
      </p:pic>
      <p:sp>
        <p:nvSpPr>
          <p:cNvPr id="9801" name="副标题 2"/>
          <p:cNvSpPr>
            <a:spLocks noGrp="1"/>
          </p:cNvSpPr>
          <p:nvPr userDrawn="1">
            <p:ph type="subTitle" idx="1"/>
          </p:nvPr>
        </p:nvSpPr>
        <p:spPr>
          <a:xfrm>
            <a:off x="6451002" y="2492896"/>
            <a:ext cx="5069486" cy="399287"/>
          </a:xfrm>
        </p:spPr>
        <p:txBody>
          <a:bodyPr anchor="t">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p:txBody>
      </p:sp>
      <p:sp>
        <p:nvSpPr>
          <p:cNvPr id="9802" name="标题 1"/>
          <p:cNvSpPr>
            <a:spLocks noGrp="1"/>
          </p:cNvSpPr>
          <p:nvPr userDrawn="1">
            <p:ph type="ctrTitle"/>
          </p:nvPr>
        </p:nvSpPr>
        <p:spPr>
          <a:xfrm>
            <a:off x="6451002" y="1672982"/>
            <a:ext cx="5069486" cy="687417"/>
          </a:xfrm>
        </p:spPr>
        <p:txBody>
          <a:bodyPr anchor="b">
            <a:normAutofit/>
          </a:bodyPr>
          <a:lstStyle>
            <a:lvl1pPr algn="r">
              <a:lnSpc>
                <a:spcPct val="100000"/>
              </a:lnSpc>
              <a:defRPr sz="2800">
                <a:solidFill>
                  <a:schemeClr val="tx1"/>
                </a:solidFill>
                <a:effectLst/>
              </a:defRPr>
            </a:lvl1pPr>
          </a:lstStyle>
          <a:p>
            <a:r>
              <a:rPr lang="en-US" altLang="zh-CN" dirty="0"/>
              <a:t>Click to edit Master title style</a:t>
            </a:r>
            <a:endParaRPr lang="zh-CN" altLang="en-US" dirty="0"/>
          </a:p>
        </p:txBody>
      </p:sp>
      <p:sp>
        <p:nvSpPr>
          <p:cNvPr id="8" name="文本占位符 13"/>
          <p:cNvSpPr>
            <a:spLocks noGrp="1"/>
          </p:cNvSpPr>
          <p:nvPr userDrawn="1">
            <p:ph type="body" sz="quarter" idx="10" hasCustomPrompt="1"/>
          </p:nvPr>
        </p:nvSpPr>
        <p:spPr>
          <a:xfrm>
            <a:off x="677093" y="5400675"/>
            <a:ext cx="5069487" cy="371475"/>
          </a:xfrm>
        </p:spPr>
        <p:txBody>
          <a:bodyPr anchor="ctr">
            <a:normAutofit/>
          </a:bodyPr>
          <a:lstStyle>
            <a:lvl1pPr marL="0" indent="0" algn="l">
              <a:buNone/>
              <a:defRPr sz="16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9" name="文本占位符 13"/>
          <p:cNvSpPr>
            <a:spLocks noGrp="1"/>
          </p:cNvSpPr>
          <p:nvPr userDrawn="1">
            <p:ph type="body" sz="quarter" idx="11" hasCustomPrompt="1"/>
          </p:nvPr>
        </p:nvSpPr>
        <p:spPr>
          <a:xfrm>
            <a:off x="677093" y="5772150"/>
            <a:ext cx="5069487" cy="371475"/>
          </a:xfrm>
        </p:spPr>
        <p:txBody>
          <a:bodyPr anchor="ctr">
            <a:normAutofit/>
          </a:bodyPr>
          <a:lstStyle>
            <a:lvl1pPr marL="0" indent="0" algn="l">
              <a:buNone/>
              <a:defRPr sz="16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extLst>
              <a:ext uri="{28A0092B-C50C-407E-A947-70E740481C1C}">
                <a14:useLocalDpi xmlns:a14="http://schemas.microsoft.com/office/drawing/2010/main" val="0"/>
              </a:ext>
            </a:extLst>
          </a:blip>
          <a:srcRect t="37812" b="37812"/>
          <a:stretch>
            <a:fillRect/>
          </a:stretch>
        </p:blipFill>
        <p:spPr>
          <a:xfrm>
            <a:off x="0" y="1943100"/>
            <a:ext cx="12192000" cy="2971800"/>
          </a:xfrm>
          <a:prstGeom prst="rect">
            <a:avLst/>
          </a:prstGeom>
        </p:spPr>
      </p:pic>
      <p:sp>
        <p:nvSpPr>
          <p:cNvPr id="20" name="标题 1"/>
          <p:cNvSpPr>
            <a:spLocks noGrp="1"/>
          </p:cNvSpPr>
          <p:nvPr>
            <p:ph type="title"/>
          </p:nvPr>
        </p:nvSpPr>
        <p:spPr>
          <a:xfrm>
            <a:off x="669925" y="2606713"/>
            <a:ext cx="6432600" cy="65679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669925" y="3392869"/>
            <a:ext cx="6432600" cy="1015623"/>
          </a:xfrm>
        </p:spPr>
        <p:txBody>
          <a:bodyPr anchor="t">
            <a:normAutofit/>
          </a:bodyPr>
          <a:lstStyle>
            <a:lvl1pPr marL="0" indent="0">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endParaRPr lang="en-US" altLang="zh-CN" dirty="0"/>
          </a:p>
        </p:txBody>
      </p:sp>
      <p:cxnSp>
        <p:nvCxnSpPr>
          <p:cNvPr id="5" name="直接连接符 4"/>
          <p:cNvCxnSpPr/>
          <p:nvPr userDrawn="1"/>
        </p:nvCxnSpPr>
        <p:spPr>
          <a:xfrm>
            <a:off x="0" y="1943100"/>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0" y="4914900"/>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cxnSp>
        <p:nvCxnSpPr>
          <p:cNvPr id="9" name="直接连接符 8"/>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日期占位符 5"/>
          <p:cNvSpPr>
            <a:spLocks noGrp="1"/>
          </p:cNvSpPr>
          <p:nvPr>
            <p:ph type="dt" sz="half" idx="10"/>
          </p:nvPr>
        </p:nvSpPr>
        <p:spPr/>
        <p:txBody>
          <a:bodyPr/>
          <a:lstStyle/>
          <a:p>
            <a:fld id="{93D31F3C-1533-4ADE-ADA4-C66B5AA4B42B}" type="datetime1">
              <a:rPr lang="zh-CN" altLang="en-US" smtClean="0"/>
              <a:t>2021/6/17</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l="18336" b="4696"/>
          <a:stretch>
            <a:fillRect/>
          </a:stretch>
        </p:blipFill>
        <p:spPr>
          <a:xfrm rot="5400000">
            <a:off x="2667000" y="-2667000"/>
            <a:ext cx="6858000" cy="12192000"/>
          </a:xfrm>
          <a:prstGeom prst="rect">
            <a:avLst/>
          </a:prstGeom>
        </p:spPr>
      </p:pic>
      <p:sp>
        <p:nvSpPr>
          <p:cNvPr id="13" name="标题 1"/>
          <p:cNvSpPr>
            <a:spLocks noGrp="1"/>
          </p:cNvSpPr>
          <p:nvPr>
            <p:ph type="ctrTitle" hasCustomPrompt="1"/>
          </p:nvPr>
        </p:nvSpPr>
        <p:spPr>
          <a:xfrm>
            <a:off x="669925" y="1992532"/>
            <a:ext cx="4489971" cy="655784"/>
          </a:xfrm>
        </p:spPr>
        <p:txBody>
          <a:bodyPr anchor="ctr">
            <a:normAutofit/>
          </a:bodyPr>
          <a:lstStyle>
            <a:lvl1pPr marL="0" indent="0" algn="l">
              <a:buFont typeface="Arial" panose="020B0604020202020204" pitchFamily="34" charset="0"/>
              <a:buNone/>
              <a:defRPr sz="3200">
                <a:solidFill>
                  <a:schemeClr val="tx1"/>
                </a:solidFill>
                <a:effectLst/>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69925" y="2834493"/>
            <a:ext cx="4489971" cy="310871"/>
          </a:xfrm>
        </p:spPr>
        <p:txBody>
          <a:bodyPr vert="horz" lIns="91440" tIns="45720" rIns="91440" bIns="45720" rtlCol="0">
            <a:normAutofit/>
          </a:bodyPr>
          <a:lstStyle>
            <a:lvl1pPr marL="0" indent="0" algn="l">
              <a:buNone/>
              <a:defRPr lang="zh-CN" altLang="en-US" sz="1600" smtClean="0">
                <a:solidFill>
                  <a:schemeClr val="tx1"/>
                </a:solidFill>
                <a:effectLst/>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69925" y="3150127"/>
            <a:ext cx="4489971" cy="310871"/>
          </a:xfrm>
        </p:spPr>
        <p:txBody>
          <a:bodyPr vert="horz" lIns="91440" tIns="45720" rIns="91440" bIns="45720" rtlCol="0">
            <a:normAutofit/>
          </a:bodyPr>
          <a:lstStyle>
            <a:lvl1pPr marL="0" indent="0" algn="l">
              <a:buNone/>
              <a:defRPr lang="zh-CN" altLang="en-US" sz="1600" smtClean="0">
                <a:solidFill>
                  <a:schemeClr val="tx1"/>
                </a:solidFill>
                <a:effectLst/>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14" name="平行四边形 13"/>
          <p:cNvSpPr/>
          <p:nvPr/>
        </p:nvSpPr>
        <p:spPr>
          <a:xfrm flipH="1">
            <a:off x="669923" y="1006281"/>
            <a:ext cx="10850562" cy="1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7" name="日期占位符 3"/>
          <p:cNvSpPr>
            <a:spLocks noGrp="1"/>
          </p:cNvSpPr>
          <p:nvPr>
            <p:ph type="dt" sz="half" idx="2"/>
          </p:nvPr>
        </p:nvSpPr>
        <p:spPr>
          <a:xfrm>
            <a:off x="5401732" y="6238875"/>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93D31F3C-1533-4ADE-ADA4-C66B5AA4B42B}" type="datetime1">
              <a:rPr lang="zh-CN" altLang="en-US" smtClean="0"/>
              <a:t>2021/6/17</a:t>
            </a:fld>
            <a:endParaRPr lang="zh-CN" altLang="en-US"/>
          </a:p>
        </p:txBody>
      </p:sp>
      <p:sp>
        <p:nvSpPr>
          <p:cNvPr id="18" name="页脚占位符 4"/>
          <p:cNvSpPr>
            <a:spLocks noGrp="1"/>
          </p:cNvSpPr>
          <p:nvPr>
            <p:ph type="ftr" sz="quarter" idx="3"/>
          </p:nvPr>
        </p:nvSpPr>
        <p:spPr>
          <a:xfrm>
            <a:off x="669924" y="6238875"/>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9" name="灯片编号占位符 5"/>
          <p:cNvSpPr>
            <a:spLocks noGrp="1"/>
          </p:cNvSpPr>
          <p:nvPr>
            <p:ph type="sldNum" sz="quarter" idx="4"/>
          </p:nvPr>
        </p:nvSpPr>
        <p:spPr>
          <a:xfrm>
            <a:off x="8610599" y="6238875"/>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副标题 38"/>
          <p:cNvSpPr>
            <a:spLocks noGrp="1"/>
          </p:cNvSpPr>
          <p:nvPr>
            <p:ph type="subTitle" idx="1"/>
          </p:nvPr>
        </p:nvSpPr>
        <p:spPr>
          <a:xfrm>
            <a:off x="7392144" y="2955096"/>
            <a:ext cx="4128344" cy="399287"/>
          </a:xfrm>
        </p:spPr>
        <p:txBody>
          <a:bodyPr/>
          <a:lstStyle/>
          <a:p>
            <a:r>
              <a:rPr lang="en-US" altLang="zh-CN" dirty="0"/>
              <a:t>10185102142</a:t>
            </a:r>
          </a:p>
        </p:txBody>
      </p:sp>
      <p:sp>
        <p:nvSpPr>
          <p:cNvPr id="2" name="标题 1"/>
          <p:cNvSpPr>
            <a:spLocks noGrp="1"/>
          </p:cNvSpPr>
          <p:nvPr>
            <p:ph type="ctrTitle"/>
          </p:nvPr>
        </p:nvSpPr>
        <p:spPr>
          <a:xfrm>
            <a:off x="7392144" y="2109862"/>
            <a:ext cx="4128344" cy="819914"/>
          </a:xfrm>
        </p:spPr>
        <p:txBody>
          <a:bodyPr>
            <a:normAutofit fontScale="90000"/>
          </a:bodyPr>
          <a:lstStyle/>
          <a:p>
            <a:r>
              <a:rPr lang="zh-CN" altLang="en-US" sz="4445" dirty="0"/>
              <a:t>华东师范大学</a:t>
            </a:r>
            <a:br>
              <a:rPr lang="zh-CN" altLang="en-US" sz="4445" dirty="0"/>
            </a:br>
            <a:r>
              <a:rPr lang="en-US" altLang="zh-CN" sz="4445" dirty="0"/>
              <a:t> </a:t>
            </a:r>
            <a:r>
              <a:rPr lang="zh-CN" altLang="en-US" sz="4445" dirty="0"/>
              <a:t>李泽浩</a:t>
            </a:r>
          </a:p>
        </p:txBody>
      </p:sp>
      <p:cxnSp>
        <p:nvCxnSpPr>
          <p:cNvPr id="10" name="直接连接符 9"/>
          <p:cNvCxnSpPr/>
          <p:nvPr/>
        </p:nvCxnSpPr>
        <p:spPr>
          <a:xfrm>
            <a:off x="11520488" y="1720482"/>
            <a:ext cx="0"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71510" y="1123950"/>
            <a:ext cx="3001288" cy="2403457"/>
            <a:chOff x="922941" y="1675658"/>
            <a:chExt cx="2161610" cy="1747471"/>
          </a:xfrm>
        </p:grpSpPr>
        <p:sp>
          <p:nvSpPr>
            <p:cNvPr id="14" name="文本框 13"/>
            <p:cNvSpPr txBox="1"/>
            <p:nvPr/>
          </p:nvSpPr>
          <p:spPr>
            <a:xfrm>
              <a:off x="922941" y="2083050"/>
              <a:ext cx="1512168" cy="328723"/>
            </a:xfrm>
            <a:prstGeom prst="rect">
              <a:avLst/>
            </a:prstGeom>
            <a:noFill/>
          </p:spPr>
          <p:txBody>
            <a:bodyPr wrap="none" rtlCol="0">
              <a:prstTxWarp prst="textPlain">
                <a:avLst/>
              </a:prstTxWarp>
              <a:spAutoFit/>
            </a:bodyPr>
            <a:lstStyle/>
            <a:p>
              <a:r>
                <a:rPr lang="en-US" altLang="zh-CN" sz="16600" dirty="0">
                  <a:solidFill>
                    <a:schemeClr val="tx1">
                      <a:lumMod val="85000"/>
                      <a:lumOff val="15000"/>
                    </a:schemeClr>
                  </a:solidFill>
                  <a:latin typeface="+mn-lt"/>
                </a:rPr>
                <a:t>REPORT</a:t>
              </a:r>
              <a:endParaRPr lang="zh-CN" altLang="en-US" sz="16600" dirty="0">
                <a:solidFill>
                  <a:schemeClr val="tx1">
                    <a:lumMod val="85000"/>
                    <a:lumOff val="15000"/>
                  </a:schemeClr>
                </a:solidFill>
                <a:latin typeface="+mn-lt"/>
              </a:endParaRPr>
            </a:p>
          </p:txBody>
        </p:sp>
        <p:sp>
          <p:nvSpPr>
            <p:cNvPr id="15" name="文本框 14"/>
            <p:cNvSpPr txBox="1"/>
            <p:nvPr/>
          </p:nvSpPr>
          <p:spPr>
            <a:xfrm>
              <a:off x="926965" y="1675658"/>
              <a:ext cx="2157585" cy="423043"/>
            </a:xfrm>
            <a:prstGeom prst="rect">
              <a:avLst/>
            </a:prstGeom>
            <a:noFill/>
          </p:spPr>
          <p:txBody>
            <a:bodyPr wrap="none" rtlCol="0">
              <a:prstTxWarp prst="textPlain">
                <a:avLst/>
              </a:prstTxWarp>
              <a:spAutoFit/>
            </a:bodyPr>
            <a:lstStyle/>
            <a:p>
              <a:endParaRPr lang="en-US" altLang="zh-CN" sz="9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6" name="文本框 15"/>
            <p:cNvSpPr txBox="1"/>
            <p:nvPr/>
          </p:nvSpPr>
          <p:spPr>
            <a:xfrm>
              <a:off x="922943" y="2567742"/>
              <a:ext cx="2161608" cy="855387"/>
            </a:xfrm>
            <a:prstGeom prst="rect">
              <a:avLst/>
            </a:prstGeom>
            <a:noFill/>
          </p:spPr>
          <p:txBody>
            <a:bodyPr wrap="none" rtlCol="0">
              <a:prstTxWarp prst="textPlain">
                <a:avLst/>
              </a:prstTxWarp>
              <a:spAutoFit/>
            </a:bodyPr>
            <a:lstStyle/>
            <a:p>
              <a:r>
                <a:rPr lang="zh-CN" altLang="en-US" sz="9600" b="1" dirty="0">
                  <a:solidFill>
                    <a:srgbClr val="9B6F66"/>
                  </a:solidFill>
                  <a:latin typeface="Arial" panose="020B0604020202020204" pitchFamily="34" charset="0"/>
                  <a:cs typeface="Arial" panose="020B0604020202020204" pitchFamily="34" charset="0"/>
                </a:rPr>
                <a:t>计算机视觉</a:t>
              </a:r>
            </a:p>
          </p:txBody>
        </p:sp>
      </p:grpSp>
      <p:pic>
        <p:nvPicPr>
          <p:cNvPr id="4" name="图片 3" descr="timg"/>
          <p:cNvPicPr>
            <a:picLocks noChangeAspect="1"/>
          </p:cNvPicPr>
          <p:nvPr/>
        </p:nvPicPr>
        <p:blipFill>
          <a:blip r:embed="rId4"/>
          <a:srcRect l="4621" r="7432" b="11069"/>
          <a:stretch>
            <a:fillRect/>
          </a:stretch>
        </p:blipFill>
        <p:spPr>
          <a:xfrm>
            <a:off x="9394825" y="137795"/>
            <a:ext cx="1450340" cy="14744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a:t>
            </a:r>
            <a:r>
              <a:rPr lang="zh-CN" altLang="en-US" dirty="0"/>
              <a:t> 二值图像</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22" name="文本框 21">
            <a:extLst>
              <a:ext uri="{FF2B5EF4-FFF2-40B4-BE49-F238E27FC236}">
                <a16:creationId xmlns:a16="http://schemas.microsoft.com/office/drawing/2014/main" id="{96149E35-A5E2-A341-9E70-84137914F131}"/>
              </a:ext>
            </a:extLst>
          </p:cNvPr>
          <p:cNvSpPr txBox="1"/>
          <p:nvPr/>
        </p:nvSpPr>
        <p:spPr>
          <a:xfrm>
            <a:off x="479376" y="1412776"/>
            <a:ext cx="4896544" cy="1754326"/>
          </a:xfrm>
          <a:prstGeom prst="rect">
            <a:avLst/>
          </a:prstGeom>
          <a:noFill/>
        </p:spPr>
        <p:txBody>
          <a:bodyPr wrap="square" rtlCol="0">
            <a:spAutoFit/>
          </a:bodyPr>
          <a:lstStyle/>
          <a:p>
            <a:r>
              <a:rPr lang="zh-CN" altLang="en-US" dirty="0"/>
              <a:t>       </a:t>
            </a:r>
            <a:r>
              <a:rPr lang="zh-CN" altLang="zh-CN" dirty="0"/>
              <a:t>二值图像是指将图像上的每一个像素只有两种可能的取值或灰度等级状态，人们经常用黑白、 </a:t>
            </a:r>
            <a:r>
              <a:rPr lang="en-US" altLang="zh-CN" dirty="0"/>
              <a:t>B&amp;W</a:t>
            </a:r>
            <a:r>
              <a:rPr lang="zh-CN" altLang="zh-CN" dirty="0"/>
              <a:t>、单色图像表示二值图像，二值图像在计算机视觉中有广泛的应用，例如车牌识别以及字符提取。 </a:t>
            </a:r>
          </a:p>
          <a:p>
            <a:endParaRPr kumimoji="1" lang="zh-CN" altLang="en-US" dirty="0"/>
          </a:p>
        </p:txBody>
      </p:sp>
      <p:pic>
        <p:nvPicPr>
          <p:cNvPr id="24" name="图片 23">
            <a:extLst>
              <a:ext uri="{FF2B5EF4-FFF2-40B4-BE49-F238E27FC236}">
                <a16:creationId xmlns:a16="http://schemas.microsoft.com/office/drawing/2014/main" id="{E42936D7-0B1E-E74E-957D-5D9E6E5C3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3155209"/>
            <a:ext cx="3530600" cy="2628900"/>
          </a:xfrm>
          <a:prstGeom prst="rect">
            <a:avLst/>
          </a:prstGeom>
        </p:spPr>
      </p:pic>
      <p:pic>
        <p:nvPicPr>
          <p:cNvPr id="26" name="图片 25">
            <a:extLst>
              <a:ext uri="{FF2B5EF4-FFF2-40B4-BE49-F238E27FC236}">
                <a16:creationId xmlns:a16="http://schemas.microsoft.com/office/drawing/2014/main" id="{EA48B5BB-C70B-BD4E-9DD1-401D7E665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8749" y="1494625"/>
            <a:ext cx="6743700" cy="421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6096000" cy="1702389"/>
          </a:xfrm>
          <a:prstGeom prst="rect">
            <a:avLst/>
          </a:prstGeom>
        </p:spPr>
        <p:txBody>
          <a:bodyPr>
            <a:spAutoFit/>
          </a:bodyPr>
          <a:lstStyle/>
          <a:p>
            <a:pPr indent="266700">
              <a:lnSpc>
                <a:spcPct val="150000"/>
              </a:lnSpc>
            </a:pPr>
            <a:r>
              <a:rPr lang="zh-CN" altLang="zh-CN" dirty="0"/>
              <a:t>本次实验在 </a:t>
            </a:r>
            <a:r>
              <a:rPr lang="en-US" altLang="zh-CN" dirty="0"/>
              <a:t>MATLAB </a:t>
            </a:r>
            <a:r>
              <a:rPr lang="zh-CN" altLang="zh-CN" dirty="0"/>
              <a:t>环境下实现图像的二值化并进行特征计算，给出如下图片</a:t>
            </a:r>
            <a:endParaRPr lang="en-US" altLang="zh-CN" dirty="0"/>
          </a:p>
          <a:p>
            <a:pPr indent="266700">
              <a:lnSpc>
                <a:spcPct val="150000"/>
              </a:lnSpc>
            </a:pPr>
            <a:r>
              <a:rPr lang="zh-CN" altLang="zh-CN" dirty="0"/>
              <a:t>在 </a:t>
            </a:r>
            <a:r>
              <a:rPr lang="en-US" altLang="zh-CN" dirty="0"/>
              <a:t>MATLAB </a:t>
            </a:r>
            <a:r>
              <a:rPr lang="zh-CN" altLang="zh-CN" dirty="0"/>
              <a:t>中对其进行二值化，采用自适应的方式确定阈值 </a:t>
            </a:r>
            <a:r>
              <a:rPr lang="zh-CN" altLang="zh-CN" dirty="0">
                <a:latin typeface="宋体" panose="02010600030101010101" pitchFamily="2" charset="-122"/>
                <a:ea typeface="宋体" panose="02010600030101010101" pitchFamily="2" charset="-122"/>
                <a:cs typeface="宋体" panose="02010600030101010101" pitchFamily="2" charset="-122"/>
              </a:rPr>
              <a:t> </a:t>
            </a:r>
          </a:p>
        </p:txBody>
      </p:sp>
      <p:pic>
        <p:nvPicPr>
          <p:cNvPr id="15" name="图片 14">
            <a:extLst>
              <a:ext uri="{FF2B5EF4-FFF2-40B4-BE49-F238E27FC236}">
                <a16:creationId xmlns:a16="http://schemas.microsoft.com/office/drawing/2014/main" id="{8077438B-8855-9442-B422-092F401A0A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360" y="3064800"/>
            <a:ext cx="4645420" cy="2974057"/>
          </a:xfrm>
          <a:prstGeom prst="rect">
            <a:avLst/>
          </a:prstGeom>
          <a:noFill/>
          <a:ln>
            <a:noFill/>
          </a:ln>
        </p:spPr>
      </p:pic>
      <p:pic>
        <p:nvPicPr>
          <p:cNvPr id="16" name="图片 15">
            <a:extLst>
              <a:ext uri="{FF2B5EF4-FFF2-40B4-BE49-F238E27FC236}">
                <a16:creationId xmlns:a16="http://schemas.microsoft.com/office/drawing/2014/main" id="{5A419FD5-7DE7-0E45-956B-0CB97CC396E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60640" y="2573269"/>
            <a:ext cx="5950527" cy="3692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a:t>
            </a:r>
            <a:r>
              <a:rPr lang="zh-CN" altLang="en-US" dirty="0"/>
              <a:t>补充</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24" name="文本框 23">
            <a:extLst>
              <a:ext uri="{FF2B5EF4-FFF2-40B4-BE49-F238E27FC236}">
                <a16:creationId xmlns:a16="http://schemas.microsoft.com/office/drawing/2014/main" id="{DCB15DDF-C462-474A-9606-F3619A8117DF}"/>
              </a:ext>
            </a:extLst>
          </p:cNvPr>
          <p:cNvSpPr txBox="1"/>
          <p:nvPr/>
        </p:nvSpPr>
        <p:spPr>
          <a:xfrm>
            <a:off x="839416" y="1556792"/>
            <a:ext cx="5544616" cy="2862322"/>
          </a:xfrm>
          <a:prstGeom prst="rect">
            <a:avLst/>
          </a:prstGeom>
          <a:noFill/>
        </p:spPr>
        <p:txBody>
          <a:bodyPr wrap="square" rtlCol="0">
            <a:spAutoFit/>
          </a:bodyPr>
          <a:lstStyle/>
          <a:p>
            <a:r>
              <a:rPr lang="zh-CN" altLang="en-US" dirty="0"/>
              <a:t>      </a:t>
            </a:r>
            <a:r>
              <a:rPr lang="zh-CN" altLang="zh-CN" dirty="0"/>
              <a:t>通过二值图像，可以提取很多特征，例如面积、欧拉数以及连通分量。 </a:t>
            </a:r>
          </a:p>
          <a:p>
            <a:r>
              <a:rPr lang="zh-CN" altLang="en-US" dirty="0"/>
              <a:t>      </a:t>
            </a:r>
            <a:r>
              <a:rPr lang="zh-CN" altLang="zh-CN" dirty="0"/>
              <a:t>二值图像的面积大致对应于图像中 </a:t>
            </a:r>
            <a:r>
              <a:rPr lang="en-US" altLang="zh-CN" dirty="0"/>
              <a:t>on </a:t>
            </a:r>
            <a:r>
              <a:rPr lang="zh-CN" altLang="zh-CN" dirty="0"/>
              <a:t>像素的总数，但可能不完全相同，因为不同像素图案 的加权不同。 </a:t>
            </a:r>
          </a:p>
          <a:p>
            <a:r>
              <a:rPr lang="zh-CN" altLang="zh-CN" dirty="0"/>
              <a:t>二值图像的欧拉数是图像中对象的总数减去这些对象中孔的总数。</a:t>
            </a:r>
          </a:p>
          <a:p>
            <a:r>
              <a:rPr lang="zh-CN" altLang="en-US" dirty="0"/>
              <a:t>     </a:t>
            </a:r>
            <a:r>
              <a:rPr lang="zh-CN" altLang="zh-CN" dirty="0"/>
              <a:t>二值图像的极大连通子图是二值图像的连通分量。</a:t>
            </a:r>
          </a:p>
          <a:p>
            <a:r>
              <a:rPr lang="zh-CN" altLang="zh-CN" dirty="0"/>
              <a:t>计算这些特征的代码如下所示</a:t>
            </a:r>
            <a:endParaRPr lang="en-US" altLang="zh-CN" dirty="0"/>
          </a:p>
          <a:p>
            <a:endParaRPr lang="en-US" altLang="zh-CN" dirty="0"/>
          </a:p>
          <a:p>
            <a:endParaRPr lang="zh-CN" altLang="zh-CN" dirty="0"/>
          </a:p>
        </p:txBody>
      </p:sp>
      <p:pic>
        <p:nvPicPr>
          <p:cNvPr id="25" name="图片 24">
            <a:extLst>
              <a:ext uri="{FF2B5EF4-FFF2-40B4-BE49-F238E27FC236}">
                <a16:creationId xmlns:a16="http://schemas.microsoft.com/office/drawing/2014/main" id="{0C35CF2D-433D-274F-9DF6-A693EEA37C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924" y="4365105"/>
            <a:ext cx="3049812" cy="1296144"/>
          </a:xfrm>
          <a:prstGeom prst="rect">
            <a:avLst/>
          </a:prstGeom>
          <a:noFill/>
          <a:ln>
            <a:noFill/>
          </a:ln>
        </p:spPr>
      </p:pic>
      <p:sp>
        <p:nvSpPr>
          <p:cNvPr id="26" name="文本框 25">
            <a:extLst>
              <a:ext uri="{FF2B5EF4-FFF2-40B4-BE49-F238E27FC236}">
                <a16:creationId xmlns:a16="http://schemas.microsoft.com/office/drawing/2014/main" id="{5C51D6CD-7B0C-B046-8228-E9B8B17594FF}"/>
              </a:ext>
            </a:extLst>
          </p:cNvPr>
          <p:cNvSpPr txBox="1"/>
          <p:nvPr/>
        </p:nvSpPr>
        <p:spPr>
          <a:xfrm>
            <a:off x="6882407" y="1553360"/>
            <a:ext cx="4638080" cy="2031325"/>
          </a:xfrm>
          <a:prstGeom prst="rect">
            <a:avLst/>
          </a:prstGeom>
          <a:noFill/>
        </p:spPr>
        <p:txBody>
          <a:bodyPr wrap="square" rtlCol="0">
            <a:spAutoFit/>
          </a:bodyPr>
          <a:lstStyle/>
          <a:p>
            <a:r>
              <a:rPr lang="zh-CN" altLang="zh-CN" dirty="0"/>
              <a:t>计算可得二值图像的面积为 </a:t>
            </a:r>
            <a:r>
              <a:rPr lang="en-US" altLang="zh-CN" dirty="0"/>
              <a:t>2.3917 × 106</a:t>
            </a:r>
            <a:r>
              <a:rPr lang="zh-CN" altLang="zh-CN" dirty="0"/>
              <a:t>，欧拉数为</a:t>
            </a:r>
            <a:r>
              <a:rPr lang="en-US" altLang="zh-CN" dirty="0"/>
              <a:t>-629</a:t>
            </a:r>
            <a:r>
              <a:rPr lang="zh-CN" altLang="zh-CN" dirty="0"/>
              <a:t>，总共有 </a:t>
            </a:r>
            <a:r>
              <a:rPr lang="en-US" altLang="zh-CN" dirty="0"/>
              <a:t>510 </a:t>
            </a:r>
            <a:r>
              <a:rPr lang="zh-CN" altLang="zh-CN" dirty="0"/>
              <a:t>个连通分量。 </a:t>
            </a:r>
          </a:p>
          <a:p>
            <a:r>
              <a:rPr lang="zh-CN" altLang="zh-CN" dirty="0"/>
              <a:t>在这张图片中，</a:t>
            </a:r>
            <a:r>
              <a:rPr lang="en-US" altLang="zh-CN" dirty="0"/>
              <a:t>on </a:t>
            </a:r>
            <a:r>
              <a:rPr lang="zh-CN" altLang="zh-CN" dirty="0"/>
              <a:t>像素对应背景，其余像素对应文字，因此将二值图像 </a:t>
            </a:r>
            <a:r>
              <a:rPr lang="en-US" altLang="zh-CN" dirty="0"/>
              <a:t>BW </a:t>
            </a:r>
            <a:r>
              <a:rPr lang="zh-CN" altLang="zh-CN" dirty="0"/>
              <a:t>取反后再计算 面积可以得到文字的面积，计算结果为 </a:t>
            </a:r>
            <a:r>
              <a:rPr lang="en-US" altLang="zh-CN" dirty="0"/>
              <a:t>2.6355 × 105</a:t>
            </a:r>
            <a:r>
              <a:rPr lang="zh-CN" altLang="zh-CN" dirty="0"/>
              <a:t>。 </a:t>
            </a:r>
          </a:p>
          <a:p>
            <a:endParaRPr kumimoji="1" lang="zh-CN" altLang="en-US" dirty="0"/>
          </a:p>
        </p:txBody>
      </p:sp>
      <p:pic>
        <p:nvPicPr>
          <p:cNvPr id="27" name="图片 26">
            <a:extLst>
              <a:ext uri="{FF2B5EF4-FFF2-40B4-BE49-F238E27FC236}">
                <a16:creationId xmlns:a16="http://schemas.microsoft.com/office/drawing/2014/main" id="{0CEDD0FE-E4EF-F94B-8685-657B1E28DC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84032" y="3284984"/>
            <a:ext cx="5282565" cy="2834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3. </a:t>
            </a:r>
            <a:r>
              <a:rPr lang="zh-CN" altLang="en-US" sz="3200" dirty="0"/>
              <a:t>纹理特征计算方法</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/03</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图像纹理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38" name="文本框 37">
            <a:extLst>
              <a:ext uri="{FF2B5EF4-FFF2-40B4-BE49-F238E27FC236}">
                <a16:creationId xmlns:a16="http://schemas.microsoft.com/office/drawing/2014/main" id="{2860EF19-A064-D04E-A0C0-3F6E406A4FB3}"/>
              </a:ext>
            </a:extLst>
          </p:cNvPr>
          <p:cNvSpPr txBox="1"/>
          <p:nvPr/>
        </p:nvSpPr>
        <p:spPr>
          <a:xfrm>
            <a:off x="475125" y="1340768"/>
            <a:ext cx="10682660" cy="3139321"/>
          </a:xfrm>
          <a:prstGeom prst="rect">
            <a:avLst/>
          </a:prstGeom>
          <a:noFill/>
        </p:spPr>
        <p:txBody>
          <a:bodyPr wrap="square" rtlCol="0">
            <a:spAutoFit/>
          </a:bodyPr>
          <a:lstStyle/>
          <a:p>
            <a:r>
              <a:rPr lang="zh-CN" altLang="en-US" dirty="0"/>
              <a:t>     </a:t>
            </a:r>
            <a:r>
              <a:rPr lang="zh-CN" altLang="zh-CN" dirty="0"/>
              <a:t>图像纹理是指按照一定规则对元素或者基元进行排列所形成的重复模式，在数字图像处理以及计算机视觉领域有广泛应用。</a:t>
            </a:r>
            <a:endParaRPr lang="en-US" altLang="zh-CN" dirty="0"/>
          </a:p>
          <a:p>
            <a:r>
              <a:rPr lang="zh-CN" altLang="en-US" dirty="0"/>
              <a:t>     纹理是一种反映图像中同质现象的视觉特征，它体现了物体表面的具有缓慢变化或者周期性变化的表面结构组织排列属性。纹理具有三大标志：</a:t>
            </a:r>
          </a:p>
          <a:p>
            <a:r>
              <a:rPr lang="zh-CN" altLang="en-US" dirty="0"/>
              <a:t>（</a:t>
            </a:r>
            <a:r>
              <a:rPr lang="en-US" altLang="zh-CN" dirty="0"/>
              <a:t>1</a:t>
            </a:r>
            <a:r>
              <a:rPr lang="zh-CN" altLang="en-US" dirty="0"/>
              <a:t>）某种局部序列性不断重复；</a:t>
            </a:r>
          </a:p>
          <a:p>
            <a:r>
              <a:rPr lang="zh-CN" altLang="en-US" dirty="0"/>
              <a:t>（</a:t>
            </a:r>
            <a:r>
              <a:rPr lang="en-US" altLang="zh-CN" dirty="0"/>
              <a:t>2</a:t>
            </a:r>
            <a:r>
              <a:rPr lang="zh-CN" altLang="en-US" dirty="0"/>
              <a:t>）非随机排列；</a:t>
            </a:r>
          </a:p>
          <a:p>
            <a:r>
              <a:rPr lang="zh-CN" altLang="en-US" dirty="0"/>
              <a:t>（</a:t>
            </a:r>
            <a:r>
              <a:rPr lang="en-US" altLang="zh-CN" dirty="0"/>
              <a:t>3</a:t>
            </a:r>
            <a:r>
              <a:rPr lang="zh-CN" altLang="en-US" dirty="0"/>
              <a:t>）纹理区域内大致为均匀的统一体；</a:t>
            </a:r>
          </a:p>
          <a:p>
            <a:r>
              <a:rPr lang="en-US" altLang="zh-CN" dirty="0"/>
              <a:t>       </a:t>
            </a:r>
          </a:p>
          <a:p>
            <a:r>
              <a:rPr lang="en-US" altLang="zh-CN" dirty="0"/>
              <a:t>     </a:t>
            </a:r>
            <a:r>
              <a:rPr lang="zh-CN" altLang="en-US" dirty="0"/>
              <a:t>右图是用</a:t>
            </a:r>
            <a:r>
              <a:rPr lang="en-US" altLang="zh-CN" dirty="0"/>
              <a:t>LBP</a:t>
            </a:r>
            <a:r>
              <a:rPr lang="zh-CN" altLang="en-US" dirty="0"/>
              <a:t>算子来提取的图像纹理特征，是一种</a:t>
            </a:r>
            <a:endParaRPr lang="en-US" altLang="zh-CN" dirty="0"/>
          </a:p>
          <a:p>
            <a:r>
              <a:rPr lang="zh-CN" altLang="en-US" dirty="0"/>
              <a:t>用来描述图像局部纹理特征的算子；它具有旋转不变性</a:t>
            </a:r>
            <a:endParaRPr lang="en-US" altLang="zh-CN" dirty="0"/>
          </a:p>
          <a:p>
            <a:r>
              <a:rPr lang="zh-CN" altLang="en-US" dirty="0"/>
              <a:t>和灰度不变性等显著的优点</a:t>
            </a:r>
          </a:p>
        </p:txBody>
      </p:sp>
      <p:pic>
        <p:nvPicPr>
          <p:cNvPr id="6" name="图片 5">
            <a:extLst>
              <a:ext uri="{FF2B5EF4-FFF2-40B4-BE49-F238E27FC236}">
                <a16:creationId xmlns:a16="http://schemas.microsoft.com/office/drawing/2014/main" id="{EA745080-A819-AC42-B6B1-839170877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008" y="2762835"/>
            <a:ext cx="5658594" cy="30228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60" name="文本框 59">
            <a:extLst>
              <a:ext uri="{FF2B5EF4-FFF2-40B4-BE49-F238E27FC236}">
                <a16:creationId xmlns:a16="http://schemas.microsoft.com/office/drawing/2014/main" id="{2C529371-7CD2-314D-86C5-1DCCEE0886B5}"/>
              </a:ext>
            </a:extLst>
          </p:cNvPr>
          <p:cNvSpPr txBox="1"/>
          <p:nvPr/>
        </p:nvSpPr>
        <p:spPr>
          <a:xfrm>
            <a:off x="551384" y="1340768"/>
            <a:ext cx="4032448" cy="646331"/>
          </a:xfrm>
          <a:prstGeom prst="rect">
            <a:avLst/>
          </a:prstGeom>
          <a:noFill/>
        </p:spPr>
        <p:txBody>
          <a:bodyPr wrap="square" rtlCol="0">
            <a:spAutoFit/>
          </a:bodyPr>
          <a:lstStyle/>
          <a:p>
            <a:r>
              <a:rPr lang="zh-CN" altLang="zh-CN" dirty="0"/>
              <a:t>本次实验在 </a:t>
            </a:r>
            <a:r>
              <a:rPr lang="en-US" altLang="zh-CN" dirty="0"/>
              <a:t>MATLAB </a:t>
            </a:r>
            <a:r>
              <a:rPr lang="zh-CN" altLang="zh-CN" dirty="0"/>
              <a:t>环境下实现基于纹理的图像分割，给出如下图片 </a:t>
            </a:r>
            <a:endParaRPr kumimoji="1" lang="zh-CN" altLang="en-US" dirty="0"/>
          </a:p>
        </p:txBody>
      </p:sp>
      <p:sp>
        <p:nvSpPr>
          <p:cNvPr id="63" name="文本框 62">
            <a:extLst>
              <a:ext uri="{FF2B5EF4-FFF2-40B4-BE49-F238E27FC236}">
                <a16:creationId xmlns:a16="http://schemas.microsoft.com/office/drawing/2014/main" id="{BEC573E8-7553-DA40-B163-11CC3D08F128}"/>
              </a:ext>
            </a:extLst>
          </p:cNvPr>
          <p:cNvSpPr txBox="1"/>
          <p:nvPr/>
        </p:nvSpPr>
        <p:spPr>
          <a:xfrm>
            <a:off x="4835862" y="2060848"/>
            <a:ext cx="6408712" cy="3693319"/>
          </a:xfrm>
          <a:prstGeom prst="rect">
            <a:avLst/>
          </a:prstGeom>
          <a:noFill/>
        </p:spPr>
        <p:txBody>
          <a:bodyPr wrap="square" rtlCol="0">
            <a:spAutoFit/>
          </a:bodyPr>
          <a:lstStyle/>
          <a:p>
            <a:r>
              <a:rPr lang="zh-CN" altLang="en-US" dirty="0"/>
              <a:t>     </a:t>
            </a:r>
            <a:r>
              <a:rPr lang="zh-CN" altLang="zh-CN" dirty="0"/>
              <a:t>这张图片具有较明显的纹理特征，本次实验使用 </a:t>
            </a:r>
            <a:r>
              <a:rPr lang="en-US" altLang="zh-CN" dirty="0"/>
              <a:t>Gabor </a:t>
            </a:r>
            <a:r>
              <a:rPr lang="zh-CN" altLang="zh-CN" dirty="0"/>
              <a:t>变换提取纹理信息，然后再使用 </a:t>
            </a:r>
            <a:r>
              <a:rPr lang="en-US" altLang="zh-CN" dirty="0"/>
              <a:t>K- means </a:t>
            </a:r>
            <a:r>
              <a:rPr lang="zh-CN" altLang="zh-CN" dirty="0"/>
              <a:t>无监督学习方法对其进行分类，最终实现基于纹理的图像分割。 </a:t>
            </a:r>
            <a:endParaRPr lang="en-US" altLang="zh-CN" dirty="0"/>
          </a:p>
          <a:p>
            <a:endParaRPr lang="zh-CN" altLang="zh-CN" dirty="0"/>
          </a:p>
          <a:p>
            <a:r>
              <a:rPr lang="zh-CN" altLang="en-US" dirty="0"/>
              <a:t>     </a:t>
            </a:r>
            <a:r>
              <a:rPr lang="en-US" altLang="zh-CN" dirty="0"/>
              <a:t>Gabor </a:t>
            </a:r>
            <a:r>
              <a:rPr lang="zh-CN" altLang="zh-CN" dirty="0"/>
              <a:t>小波与人类视觉系统中简单细胞的视觉刺激响应非常相似，它在提取目标的局部空间 和频率域信息方面具有良好的特性。</a:t>
            </a:r>
            <a:r>
              <a:rPr lang="en-US" altLang="zh-CN" dirty="0"/>
              <a:t>Gabor </a:t>
            </a:r>
            <a:r>
              <a:rPr lang="zh-CN" altLang="zh-CN" dirty="0"/>
              <a:t>变换是一种短时加窗 </a:t>
            </a:r>
            <a:r>
              <a:rPr lang="en-US" altLang="zh-CN" dirty="0"/>
              <a:t>Fourier </a:t>
            </a:r>
            <a:r>
              <a:rPr lang="zh-CN" altLang="zh-CN" dirty="0"/>
              <a:t>变换</a:t>
            </a:r>
            <a:r>
              <a:rPr lang="en-US" altLang="zh-CN" dirty="0"/>
              <a:t>(</a:t>
            </a:r>
            <a:r>
              <a:rPr lang="zh-CN" altLang="zh-CN" dirty="0"/>
              <a:t>简单理解起来就 是在特定时间窗内做 </a:t>
            </a:r>
            <a:r>
              <a:rPr lang="en-US" altLang="zh-CN" dirty="0"/>
              <a:t>Fourier </a:t>
            </a:r>
            <a:r>
              <a:rPr lang="zh-CN" altLang="zh-CN" dirty="0"/>
              <a:t>变换</a:t>
            </a:r>
            <a:r>
              <a:rPr lang="en-US" altLang="zh-CN" dirty="0"/>
              <a:t>)</a:t>
            </a:r>
            <a:r>
              <a:rPr lang="zh-CN" altLang="zh-CN" dirty="0"/>
              <a:t>，是短时傅里叶变换中窗函数取为高斯函数时的一种特殊情况。因此，</a:t>
            </a:r>
            <a:r>
              <a:rPr lang="en-US" altLang="zh-CN" dirty="0"/>
              <a:t>Gabor </a:t>
            </a:r>
            <a:r>
              <a:rPr lang="zh-CN" altLang="zh-CN" dirty="0"/>
              <a:t>滤波器可以在频域上不同尺度、不同方向上提取相关的特征。另外，</a:t>
            </a:r>
            <a:r>
              <a:rPr lang="en-US" altLang="zh-CN" dirty="0"/>
              <a:t>Gabor </a:t>
            </a:r>
            <a:r>
              <a:rPr lang="zh-CN" altLang="zh-CN" dirty="0"/>
              <a:t>函 数与人眼的作用相仿，所以经常用作纹理识别上，并取得了较好的效果。 </a:t>
            </a:r>
          </a:p>
          <a:p>
            <a:endParaRPr kumimoji="1" lang="zh-CN" altLang="en-US" dirty="0"/>
          </a:p>
        </p:txBody>
      </p:sp>
      <p:pic>
        <p:nvPicPr>
          <p:cNvPr id="6" name="图片 5">
            <a:extLst>
              <a:ext uri="{FF2B5EF4-FFF2-40B4-BE49-F238E27FC236}">
                <a16:creationId xmlns:a16="http://schemas.microsoft.com/office/drawing/2014/main" id="{14A53170-E6A5-3641-9CE7-553E91AF6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86" y="2039767"/>
            <a:ext cx="4119965" cy="40708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3.3 </a:t>
            </a:r>
            <a:r>
              <a:rPr lang="zh-CN" altLang="en-US" dirty="0"/>
              <a:t>代码实现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43" name="矩形 42">
            <a:extLst>
              <a:ext uri="{FF2B5EF4-FFF2-40B4-BE49-F238E27FC236}">
                <a16:creationId xmlns:a16="http://schemas.microsoft.com/office/drawing/2014/main" id="{ED9ACC55-76BD-C140-8CE7-96AA948059E6}"/>
              </a:ext>
            </a:extLst>
          </p:cNvPr>
          <p:cNvSpPr/>
          <p:nvPr/>
        </p:nvSpPr>
        <p:spPr>
          <a:xfrm>
            <a:off x="669924" y="1376932"/>
            <a:ext cx="6096000" cy="1477328"/>
          </a:xfrm>
          <a:prstGeom prst="rect">
            <a:avLst/>
          </a:prstGeom>
        </p:spPr>
        <p:txBody>
          <a:bodyPr>
            <a:spAutoFit/>
          </a:bodyPr>
          <a:lstStyle/>
          <a:p>
            <a:r>
              <a:rPr lang="zh-CN" altLang="zh-CN" dirty="0">
                <a:ea typeface="宋体" panose="02010600030101010101" pitchFamily="2" charset="-122"/>
                <a:cs typeface="宋体" panose="02010600030101010101" pitchFamily="2" charset="-122"/>
              </a:rPr>
              <a:t>在读取图像以后，首先将其转换为灰度图，然后创建一组覆盖 </a:t>
            </a:r>
            <a:r>
              <a:rPr lang="en-US" altLang="zh-CN" dirty="0">
                <a:ea typeface="宋体" panose="02010600030101010101" pitchFamily="2" charset="-122"/>
                <a:cs typeface="宋体" panose="02010600030101010101" pitchFamily="2" charset="-122"/>
              </a:rPr>
              <a:t>6 </a:t>
            </a:r>
            <a:r>
              <a:rPr lang="zh-CN" altLang="zh-CN" dirty="0">
                <a:ea typeface="宋体" panose="02010600030101010101" pitchFamily="2" charset="-122"/>
                <a:cs typeface="宋体" panose="02010600030101010101" pitchFamily="2" charset="-122"/>
              </a:rPr>
              <a:t>个波长和 </a:t>
            </a:r>
            <a:r>
              <a:rPr lang="en-US" altLang="zh-CN" dirty="0">
                <a:ea typeface="宋体" panose="02010600030101010101" pitchFamily="2" charset="-122"/>
                <a:cs typeface="宋体" panose="02010600030101010101" pitchFamily="2" charset="-122"/>
              </a:rPr>
              <a:t>4 </a:t>
            </a:r>
            <a:r>
              <a:rPr lang="zh-CN" altLang="zh-CN" dirty="0">
                <a:ea typeface="宋体" panose="02010600030101010101" pitchFamily="2" charset="-122"/>
                <a:cs typeface="宋体" panose="02010600030101010101" pitchFamily="2" charset="-122"/>
              </a:rPr>
              <a:t>个方向的 </a:t>
            </a:r>
            <a:r>
              <a:rPr lang="en-US" altLang="zh-CN" dirty="0">
                <a:ea typeface="宋体" panose="02010600030101010101" pitchFamily="2" charset="-122"/>
                <a:cs typeface="宋体" panose="02010600030101010101" pitchFamily="2" charset="-122"/>
              </a:rPr>
              <a:t>Gabor </a:t>
            </a:r>
            <a:r>
              <a:rPr lang="zh-CN" altLang="zh-CN" dirty="0">
                <a:ea typeface="宋体" panose="02010600030101010101" pitchFamily="2" charset="-122"/>
                <a:cs typeface="宋体" panose="02010600030101010101" pitchFamily="2" charset="-122"/>
              </a:rPr>
              <a:t>滤波器，再对滤波后的图像进行平滑操作，串联有关每个像素的强度信息、邻域纹理信息和空间信息，最后利用 </a:t>
            </a:r>
            <a:r>
              <a:rPr lang="en-US" altLang="zh-CN" dirty="0">
                <a:ea typeface="宋体" panose="02010600030101010101" pitchFamily="2" charset="-122"/>
                <a:cs typeface="宋体" panose="02010600030101010101" pitchFamily="2" charset="-122"/>
              </a:rPr>
              <a:t>k-means </a:t>
            </a:r>
            <a:r>
              <a:rPr lang="zh-CN" altLang="zh-CN" dirty="0">
                <a:ea typeface="宋体" panose="02010600030101010101" pitchFamily="2" charset="-122"/>
                <a:cs typeface="宋体" panose="02010600030101010101" pitchFamily="2" charset="-122"/>
              </a:rPr>
              <a:t>方法进行分割</a:t>
            </a:r>
            <a:r>
              <a:rPr lang="zh-CN" altLang="en-US" dirty="0">
                <a:ea typeface="宋体" panose="02010600030101010101" pitchFamily="2" charset="-122"/>
                <a:cs typeface="宋体" panose="02010600030101010101" pitchFamily="2" charset="-122"/>
              </a:rPr>
              <a:t>，分割结果如下</a:t>
            </a:r>
            <a:r>
              <a:rPr lang="zh-CN" altLang="zh-CN" dirty="0"/>
              <a:t> </a:t>
            </a:r>
            <a:endParaRPr lang="zh-CN" altLang="en-US" dirty="0"/>
          </a:p>
        </p:txBody>
      </p:sp>
      <p:pic>
        <p:nvPicPr>
          <p:cNvPr id="46" name="图片 45">
            <a:extLst>
              <a:ext uri="{FF2B5EF4-FFF2-40B4-BE49-F238E27FC236}">
                <a16:creationId xmlns:a16="http://schemas.microsoft.com/office/drawing/2014/main" id="{84B20AE2-C30A-1D43-9322-798C185C660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1028700"/>
            <a:ext cx="5256584" cy="5568651"/>
          </a:xfrm>
          <a:prstGeom prst="rect">
            <a:avLst/>
          </a:prstGeom>
          <a:noFill/>
          <a:ln>
            <a:noFill/>
          </a:ln>
        </p:spPr>
      </p:pic>
      <p:pic>
        <p:nvPicPr>
          <p:cNvPr id="6" name="图片 5">
            <a:extLst>
              <a:ext uri="{FF2B5EF4-FFF2-40B4-BE49-F238E27FC236}">
                <a16:creationId xmlns:a16="http://schemas.microsoft.com/office/drawing/2014/main" id="{9EFB9076-732D-5243-A947-DE5A9B7BB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8" y="2854260"/>
            <a:ext cx="3860278" cy="37430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4. </a:t>
            </a:r>
            <a:r>
              <a:rPr lang="zh-CN" altLang="en-US" sz="3200" dirty="0"/>
              <a:t>光流计算</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/04</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光流法</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23" name="文本框 22">
            <a:extLst>
              <a:ext uri="{FF2B5EF4-FFF2-40B4-BE49-F238E27FC236}">
                <a16:creationId xmlns:a16="http://schemas.microsoft.com/office/drawing/2014/main" id="{5DF7F254-CCAF-4B48-9155-F553E1D23621}"/>
              </a:ext>
            </a:extLst>
          </p:cNvPr>
          <p:cNvSpPr txBox="1"/>
          <p:nvPr/>
        </p:nvSpPr>
        <p:spPr>
          <a:xfrm>
            <a:off x="699846" y="1340768"/>
            <a:ext cx="4028002" cy="4801314"/>
          </a:xfrm>
          <a:prstGeom prst="rect">
            <a:avLst/>
          </a:prstGeom>
          <a:noFill/>
        </p:spPr>
        <p:txBody>
          <a:bodyPr wrap="square" rtlCol="0">
            <a:spAutoFit/>
          </a:bodyPr>
          <a:lstStyle/>
          <a:p>
            <a:r>
              <a:rPr lang="zh-CN" altLang="en-US" dirty="0"/>
              <a:t>       </a:t>
            </a:r>
            <a:r>
              <a:rPr lang="zh-CN" altLang="zh-CN" dirty="0"/>
              <a:t>光流法是运动图像分析的重要方法，是指时变图像中模式运动速度。因为当物体在运动时，它在图像上对应点的亮度模式也在运动。光流表达了图像的变化，由于它包含了目标运动的信息，因此可被观察者用来确定目标的运动情况。由光流的定义可以引申出光流场，它是指图像中所有像 素点构成的一种二维</a:t>
            </a:r>
            <a:r>
              <a:rPr lang="en-US" altLang="zh-CN" dirty="0"/>
              <a:t> (2D) </a:t>
            </a:r>
            <a:r>
              <a:rPr lang="zh-CN" altLang="zh-CN" dirty="0"/>
              <a:t>瞬时速度场，其中的二维速度矢量是景物中可见点的三维速度矢量在 成像表面的投影。所以光流不仅包含了被观察物体的运动信息，而且还包含有关景物三维结构的 丰富信息。对光流的研究成为计算机视觉及有关研究领域中的一个重要部分。</a:t>
            </a:r>
          </a:p>
          <a:p>
            <a:endParaRPr kumimoji="1" lang="zh-CN" altLang="en-US" dirty="0"/>
          </a:p>
        </p:txBody>
      </p:sp>
      <p:pic>
        <p:nvPicPr>
          <p:cNvPr id="25" name="图片 24">
            <a:extLst>
              <a:ext uri="{FF2B5EF4-FFF2-40B4-BE49-F238E27FC236}">
                <a16:creationId xmlns:a16="http://schemas.microsoft.com/office/drawing/2014/main" id="{65D7EBA4-B9F2-8248-AF34-CB626E2BB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1628800"/>
            <a:ext cx="7421420" cy="30243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21" name="文本框 20">
            <a:extLst>
              <a:ext uri="{FF2B5EF4-FFF2-40B4-BE49-F238E27FC236}">
                <a16:creationId xmlns:a16="http://schemas.microsoft.com/office/drawing/2014/main" id="{30E94D15-801C-CF4C-91C4-F6F411467BA1}"/>
              </a:ext>
            </a:extLst>
          </p:cNvPr>
          <p:cNvSpPr txBox="1"/>
          <p:nvPr/>
        </p:nvSpPr>
        <p:spPr>
          <a:xfrm>
            <a:off x="839416" y="1340768"/>
            <a:ext cx="3168352" cy="1754326"/>
          </a:xfrm>
          <a:prstGeom prst="rect">
            <a:avLst/>
          </a:prstGeom>
          <a:noFill/>
        </p:spPr>
        <p:txBody>
          <a:bodyPr wrap="square" rtlCol="0">
            <a:spAutoFit/>
          </a:bodyPr>
          <a:lstStyle/>
          <a:p>
            <a:r>
              <a:rPr lang="zh-CN" altLang="en-US" dirty="0"/>
              <a:t>    </a:t>
            </a:r>
            <a:r>
              <a:rPr lang="zh-CN" altLang="zh-CN" dirty="0"/>
              <a:t>本次实验在</a:t>
            </a:r>
            <a:r>
              <a:rPr lang="en-US" altLang="zh-CN" dirty="0"/>
              <a:t> MATLAB </a:t>
            </a:r>
            <a:r>
              <a:rPr lang="zh-CN" altLang="zh-CN" dirty="0"/>
              <a:t>环境下实现基于</a:t>
            </a:r>
            <a:r>
              <a:rPr lang="en-US" altLang="zh-CN" dirty="0"/>
              <a:t> Lucas-</a:t>
            </a:r>
            <a:r>
              <a:rPr lang="en-US" altLang="zh-CN" dirty="0" err="1"/>
              <a:t>Kanade</a:t>
            </a:r>
            <a:r>
              <a:rPr lang="en-US" altLang="zh-CN" dirty="0"/>
              <a:t> </a:t>
            </a:r>
            <a:r>
              <a:rPr lang="zh-CN" altLang="zh-CN" dirty="0"/>
              <a:t>算法的光流计算，计算的对象是自己从腾讯视频找的一段车流视频，视频中一帧的截图如下</a:t>
            </a:r>
          </a:p>
          <a:p>
            <a:endParaRPr kumimoji="1" lang="zh-CN" altLang="en-US" dirty="0"/>
          </a:p>
        </p:txBody>
      </p:sp>
      <p:pic>
        <p:nvPicPr>
          <p:cNvPr id="22" name="图片 21">
            <a:extLst>
              <a:ext uri="{FF2B5EF4-FFF2-40B4-BE49-F238E27FC236}">
                <a16:creationId xmlns:a16="http://schemas.microsoft.com/office/drawing/2014/main" id="{56D33D12-0188-AB4D-91CC-6803862261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6425" y="1210923"/>
            <a:ext cx="7246462" cy="44361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îsľïde">
            <a:extLst>
              <a:ext uri="{FF2B5EF4-FFF2-40B4-BE49-F238E27FC236}">
                <a16:creationId xmlns:a16="http://schemas.microsoft.com/office/drawing/2014/main" id="{7D8C2CAD-D736-A942-8E0F-6497E01A5C72}"/>
              </a:ext>
            </a:extLst>
          </p:cNvPr>
          <p:cNvSpPr/>
          <p:nvPr/>
        </p:nvSpPr>
        <p:spPr bwMode="auto">
          <a:xfrm>
            <a:off x="6576537" y="158020"/>
            <a:ext cx="72008" cy="6858000"/>
          </a:xfrm>
          <a:prstGeom prst="rect">
            <a:avLst/>
          </a:prstGeom>
          <a:solidFill>
            <a:schemeClr val="tx2">
              <a:lumMod val="20000"/>
              <a:lumOff val="80000"/>
            </a:schemeClr>
          </a:solidFill>
          <a:ln w="19050">
            <a:noFill/>
            <a:round/>
          </a:ln>
        </p:spPr>
        <p:txBody>
          <a:bodyPr anchor="ctr"/>
          <a:lstStyle/>
          <a:p>
            <a:pPr algn="ctr"/>
            <a:endParaRPr/>
          </a:p>
        </p:txBody>
      </p:sp>
      <p:grpSp>
        <p:nvGrpSpPr>
          <p:cNvPr id="2" name="0cd5ff57-a39c-496a-8f96-726bae8f6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86912" y="0"/>
            <a:ext cx="9833240" cy="6858000"/>
            <a:chOff x="586912" y="0"/>
            <a:chExt cx="9833240" cy="6858000"/>
          </a:xfrm>
        </p:grpSpPr>
        <p:grpSp>
          <p:nvGrpSpPr>
            <p:cNvPr id="3" name="ïśḻîde"/>
            <p:cNvGrpSpPr/>
            <p:nvPr/>
          </p:nvGrpSpPr>
          <p:grpSpPr>
            <a:xfrm>
              <a:off x="4622143" y="0"/>
              <a:ext cx="2311730" cy="6858000"/>
              <a:chOff x="4622143" y="0"/>
              <a:chExt cx="2311730" cy="6858000"/>
            </a:xfrm>
          </p:grpSpPr>
          <p:sp>
            <p:nvSpPr>
              <p:cNvPr id="15" name="îsľïde"/>
              <p:cNvSpPr/>
              <p:nvPr/>
            </p:nvSpPr>
            <p:spPr bwMode="auto">
              <a:xfrm>
                <a:off x="4907471" y="0"/>
                <a:ext cx="72008" cy="6858000"/>
              </a:xfrm>
              <a:prstGeom prst="rect">
                <a:avLst/>
              </a:prstGeom>
              <a:solidFill>
                <a:schemeClr val="tx2">
                  <a:lumMod val="20000"/>
                  <a:lumOff val="80000"/>
                </a:schemeClr>
              </a:solidFill>
              <a:ln w="19050">
                <a:noFill/>
                <a:round/>
              </a:ln>
            </p:spPr>
            <p:txBody>
              <a:bodyPr anchor="ctr"/>
              <a:lstStyle/>
              <a:p>
                <a:pPr algn="ctr"/>
                <a:endParaRPr/>
              </a:p>
            </p:txBody>
          </p:sp>
          <p:sp>
            <p:nvSpPr>
              <p:cNvPr id="16" name="i$1íḍè"/>
              <p:cNvSpPr/>
              <p:nvPr/>
            </p:nvSpPr>
            <p:spPr bwMode="auto">
              <a:xfrm>
                <a:off x="4622143" y="1148197"/>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01</a:t>
                </a:r>
              </a:p>
            </p:txBody>
          </p:sp>
          <p:sp>
            <p:nvSpPr>
              <p:cNvPr id="17" name="iṣḷíḍê"/>
              <p:cNvSpPr/>
              <p:nvPr/>
            </p:nvSpPr>
            <p:spPr bwMode="auto">
              <a:xfrm>
                <a:off x="4622143" y="2557843"/>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a:solidFill>
                      <a:schemeClr val="tx2"/>
                    </a:solidFill>
                    <a:latin typeface="Impact" panose="020B0806030902050204" pitchFamily="34" charset="0"/>
                  </a:rPr>
                  <a:t>02</a:t>
                </a:r>
              </a:p>
            </p:txBody>
          </p:sp>
          <p:sp>
            <p:nvSpPr>
              <p:cNvPr id="18" name="i$lïďè"/>
              <p:cNvSpPr/>
              <p:nvPr/>
            </p:nvSpPr>
            <p:spPr bwMode="auto">
              <a:xfrm>
                <a:off x="4622143" y="3967489"/>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03</a:t>
                </a:r>
              </a:p>
            </p:txBody>
          </p:sp>
          <p:sp>
            <p:nvSpPr>
              <p:cNvPr id="19" name="î$lïḋè"/>
              <p:cNvSpPr/>
              <p:nvPr/>
            </p:nvSpPr>
            <p:spPr bwMode="auto">
              <a:xfrm>
                <a:off x="6291209" y="2489364"/>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05</a:t>
                </a:r>
              </a:p>
            </p:txBody>
          </p:sp>
        </p:grpSp>
        <p:sp>
          <p:nvSpPr>
            <p:cNvPr id="6" name="iš1ïḓê"/>
            <p:cNvSpPr txBox="1"/>
            <p:nvPr/>
          </p:nvSpPr>
          <p:spPr>
            <a:xfrm>
              <a:off x="586912" y="3967489"/>
              <a:ext cx="3728551" cy="381143"/>
            </a:xfrm>
            <a:prstGeom prst="rect">
              <a:avLst/>
            </a:prstGeom>
            <a:noFill/>
          </p:spPr>
          <p:txBody>
            <a:bodyPr wrap="none" lIns="90000" tIns="46800" rIns="90000" bIns="46800" anchor="b" anchorCtr="0">
              <a:normAutofit/>
            </a:bodyPr>
            <a:lstStyle/>
            <a:p>
              <a:pPr algn="r"/>
              <a:r>
                <a:rPr lang="zh-CN" altLang="en-US" sz="1600" b="1" dirty="0"/>
                <a:t>纹理特征计算方法</a:t>
              </a:r>
            </a:p>
          </p:txBody>
        </p:sp>
        <p:sp>
          <p:nvSpPr>
            <p:cNvPr id="8" name="ïṣ1ïḋê"/>
            <p:cNvSpPr txBox="1"/>
            <p:nvPr/>
          </p:nvSpPr>
          <p:spPr>
            <a:xfrm>
              <a:off x="702449" y="2620124"/>
              <a:ext cx="3728551" cy="381143"/>
            </a:xfrm>
            <a:prstGeom prst="rect">
              <a:avLst/>
            </a:prstGeom>
            <a:noFill/>
          </p:spPr>
          <p:txBody>
            <a:bodyPr wrap="none" lIns="90000" tIns="46800" rIns="90000" bIns="46800" anchor="b" anchorCtr="0">
              <a:normAutofit/>
            </a:bodyPr>
            <a:lstStyle/>
            <a:p>
              <a:pPr algn="r"/>
              <a:r>
                <a:rPr lang="zh-CN" altLang="en-US" sz="1600" b="1" dirty="0"/>
                <a:t>二值图像的创建与特征计算</a:t>
              </a:r>
            </a:p>
          </p:txBody>
        </p:sp>
        <p:sp>
          <p:nvSpPr>
            <p:cNvPr id="10" name="îṥḻïḋè"/>
            <p:cNvSpPr txBox="1"/>
            <p:nvPr/>
          </p:nvSpPr>
          <p:spPr>
            <a:xfrm>
              <a:off x="702449" y="1239182"/>
              <a:ext cx="3728551" cy="381143"/>
            </a:xfrm>
            <a:prstGeom prst="rect">
              <a:avLst/>
            </a:prstGeom>
            <a:noFill/>
          </p:spPr>
          <p:txBody>
            <a:bodyPr wrap="none" lIns="90000" tIns="46800" rIns="90000" bIns="46800" anchor="b" anchorCtr="0">
              <a:normAutofit/>
            </a:bodyPr>
            <a:lstStyle/>
            <a:p>
              <a:pPr algn="r"/>
              <a:r>
                <a:rPr lang="zh-CN" altLang="en-US" sz="1600" b="1" dirty="0"/>
                <a:t>图像特征提取</a:t>
              </a:r>
            </a:p>
          </p:txBody>
        </p:sp>
        <p:grpSp>
          <p:nvGrpSpPr>
            <p:cNvPr id="12" name="ïṡlîdè"/>
            <p:cNvGrpSpPr/>
            <p:nvPr/>
          </p:nvGrpSpPr>
          <p:grpSpPr>
            <a:xfrm>
              <a:off x="5699953" y="158020"/>
              <a:ext cx="4720199" cy="744476"/>
              <a:chOff x="5699953" y="158020"/>
              <a:chExt cx="4720199" cy="744476"/>
            </a:xfrm>
          </p:grpSpPr>
          <p:sp>
            <p:nvSpPr>
              <p:cNvPr id="13" name="íṧľíḋe"/>
              <p:cNvSpPr/>
              <p:nvPr/>
            </p:nvSpPr>
            <p:spPr>
              <a:xfrm>
                <a:off x="7198224" y="158020"/>
                <a:ext cx="3221928" cy="605371"/>
              </a:xfrm>
              <a:prstGeom prst="rect">
                <a:avLst/>
              </a:prstGeom>
            </p:spPr>
            <p:txBody>
              <a:bodyPr wrap="none" lIns="90000" tIns="46800" rIns="90000" bIns="46800" anchor="ctr" anchorCtr="0">
                <a:noAutofit/>
              </a:bodyPr>
              <a:lstStyle/>
              <a:p>
                <a:pPr>
                  <a:lnSpc>
                    <a:spcPct val="150000"/>
                  </a:lnSpc>
                </a:pPr>
                <a:r>
                  <a:rPr lang="zh-CN" altLang="en-US" sz="3600" b="1" spc="300" dirty="0">
                    <a:solidFill>
                      <a:schemeClr val="tx2"/>
                    </a:solidFill>
                  </a:rPr>
                  <a:t>传统方法部分</a:t>
                </a:r>
              </a:p>
            </p:txBody>
          </p:sp>
          <p:sp>
            <p:nvSpPr>
              <p:cNvPr id="14" name="í$ľíḓe"/>
              <p:cNvSpPr/>
              <p:nvPr/>
            </p:nvSpPr>
            <p:spPr bwMode="auto">
              <a:xfrm>
                <a:off x="5699953" y="260648"/>
                <a:ext cx="674448" cy="641848"/>
              </a:xfrm>
              <a:custGeom>
                <a:avLst/>
                <a:gdLst>
                  <a:gd name="T0" fmla="*/ 0 w 3951"/>
                  <a:gd name="T1" fmla="*/ 1583116 h 3950"/>
                  <a:gd name="T2" fmla="*/ 108452 w 3951"/>
                  <a:gd name="T3" fmla="*/ 1477575 h 3950"/>
                  <a:gd name="T4" fmla="*/ 1692401 w 3951"/>
                  <a:gd name="T5" fmla="*/ 1477575 h 3950"/>
                  <a:gd name="T6" fmla="*/ 1800397 w 3951"/>
                  <a:gd name="T7" fmla="*/ 1583116 h 3950"/>
                  <a:gd name="T8" fmla="*/ 756431 w 3951"/>
                  <a:gd name="T9" fmla="*/ 771741 h 3950"/>
                  <a:gd name="T10" fmla="*/ 1044422 w 3951"/>
                  <a:gd name="T11" fmla="*/ 771741 h 3950"/>
                  <a:gd name="T12" fmla="*/ 1512406 w 3951"/>
                  <a:gd name="T13" fmla="*/ 771741 h 3950"/>
                  <a:gd name="T14" fmla="*/ 1512406 w 3951"/>
                  <a:gd name="T15" fmla="*/ 1547936 h 3950"/>
                  <a:gd name="T16" fmla="*/ 1044422 w 3951"/>
                  <a:gd name="T17" fmla="*/ 1547936 h 3950"/>
                  <a:gd name="T18" fmla="*/ 756431 w 3951"/>
                  <a:gd name="T19" fmla="*/ 1547936 h 3950"/>
                  <a:gd name="T20" fmla="*/ 288446 w 3951"/>
                  <a:gd name="T21" fmla="*/ 1547936 h 3950"/>
                  <a:gd name="T22" fmla="*/ 288446 w 3951"/>
                  <a:gd name="T23" fmla="*/ 771741 h 3950"/>
                  <a:gd name="T24" fmla="*/ 1296413 w 3951"/>
                  <a:gd name="T25" fmla="*/ 1512755 h 3950"/>
                  <a:gd name="T26" fmla="*/ 1296413 w 3951"/>
                  <a:gd name="T27" fmla="*/ 1301673 h 3950"/>
                  <a:gd name="T28" fmla="*/ 1512406 w 3951"/>
                  <a:gd name="T29" fmla="*/ 1266493 h 3950"/>
                  <a:gd name="T30" fmla="*/ 1296413 w 3951"/>
                  <a:gd name="T31" fmla="*/ 1266493 h 3950"/>
                  <a:gd name="T32" fmla="*/ 1512406 w 3951"/>
                  <a:gd name="T33" fmla="*/ 806922 h 3950"/>
                  <a:gd name="T34" fmla="*/ 1044422 w 3951"/>
                  <a:gd name="T35" fmla="*/ 1512755 h 3950"/>
                  <a:gd name="T36" fmla="*/ 1044422 w 3951"/>
                  <a:gd name="T37" fmla="*/ 1301673 h 3950"/>
                  <a:gd name="T38" fmla="*/ 1260415 w 3951"/>
                  <a:gd name="T39" fmla="*/ 1266493 h 3950"/>
                  <a:gd name="T40" fmla="*/ 1044422 w 3951"/>
                  <a:gd name="T41" fmla="*/ 1266493 h 3950"/>
                  <a:gd name="T42" fmla="*/ 1260415 w 3951"/>
                  <a:gd name="T43" fmla="*/ 806922 h 3950"/>
                  <a:gd name="T44" fmla="*/ 792430 w 3951"/>
                  <a:gd name="T45" fmla="*/ 1512755 h 3950"/>
                  <a:gd name="T46" fmla="*/ 792430 w 3951"/>
                  <a:gd name="T47" fmla="*/ 1301673 h 3950"/>
                  <a:gd name="T48" fmla="*/ 1008423 w 3951"/>
                  <a:gd name="T49" fmla="*/ 1266493 h 3950"/>
                  <a:gd name="T50" fmla="*/ 792430 w 3951"/>
                  <a:gd name="T51" fmla="*/ 1266493 h 3950"/>
                  <a:gd name="T52" fmla="*/ 1008423 w 3951"/>
                  <a:gd name="T53" fmla="*/ 806922 h 3950"/>
                  <a:gd name="T54" fmla="*/ 540438 w 3951"/>
                  <a:gd name="T55" fmla="*/ 1512755 h 3950"/>
                  <a:gd name="T56" fmla="*/ 540438 w 3951"/>
                  <a:gd name="T57" fmla="*/ 1301673 h 3950"/>
                  <a:gd name="T58" fmla="*/ 756431 w 3951"/>
                  <a:gd name="T59" fmla="*/ 1266493 h 3950"/>
                  <a:gd name="T60" fmla="*/ 540438 w 3951"/>
                  <a:gd name="T61" fmla="*/ 1266493 h 3950"/>
                  <a:gd name="T62" fmla="*/ 756431 w 3951"/>
                  <a:gd name="T63" fmla="*/ 806922 h 3950"/>
                  <a:gd name="T64" fmla="*/ 288446 w 3951"/>
                  <a:gd name="T65" fmla="*/ 1512755 h 3950"/>
                  <a:gd name="T66" fmla="*/ 288446 w 3951"/>
                  <a:gd name="T67" fmla="*/ 1301673 h 3950"/>
                  <a:gd name="T68" fmla="*/ 504439 w 3951"/>
                  <a:gd name="T69" fmla="*/ 1266493 h 3950"/>
                  <a:gd name="T70" fmla="*/ 288446 w 3951"/>
                  <a:gd name="T71" fmla="*/ 1266493 h 3950"/>
                  <a:gd name="T72" fmla="*/ 504439 w 3951"/>
                  <a:gd name="T73" fmla="*/ 806922 h 3950"/>
                  <a:gd name="T74" fmla="*/ 0 w 3951"/>
                  <a:gd name="T75" fmla="*/ 316623 h 3950"/>
                  <a:gd name="T76" fmla="*/ 252447 w 3951"/>
                  <a:gd name="T77" fmla="*/ 492525 h 3950"/>
                  <a:gd name="T78" fmla="*/ 1260415 w 3951"/>
                  <a:gd name="T79" fmla="*/ 140721 h 3950"/>
                  <a:gd name="T80" fmla="*/ 1548405 w 3951"/>
                  <a:gd name="T81" fmla="*/ 140721 h 3950"/>
                  <a:gd name="T82" fmla="*/ 1800397 w 3951"/>
                  <a:gd name="T83" fmla="*/ 703607 h 3950"/>
                  <a:gd name="T84" fmla="*/ 1296413 w 3951"/>
                  <a:gd name="T85" fmla="*/ 105541 h 3950"/>
                  <a:gd name="T86" fmla="*/ 1512406 w 3951"/>
                  <a:gd name="T87" fmla="*/ 457345 h 3950"/>
                  <a:gd name="T88" fmla="*/ 288446 w 3951"/>
                  <a:gd name="T89" fmla="*/ 105541 h 3950"/>
                  <a:gd name="T90" fmla="*/ 504439 w 3951"/>
                  <a:gd name="T91" fmla="*/ 457345 h 39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1" h="3950">
                    <a:moveTo>
                      <a:pt x="3556" y="3950"/>
                    </a:moveTo>
                    <a:cubicBezTo>
                      <a:pt x="396" y="3950"/>
                      <a:pt x="396" y="3950"/>
                      <a:pt x="396" y="3950"/>
                    </a:cubicBezTo>
                    <a:cubicBezTo>
                      <a:pt x="177" y="3950"/>
                      <a:pt x="0" y="3773"/>
                      <a:pt x="0" y="3555"/>
                    </a:cubicBezTo>
                    <a:cubicBezTo>
                      <a:pt x="0" y="1738"/>
                      <a:pt x="0" y="1738"/>
                      <a:pt x="0" y="1738"/>
                    </a:cubicBezTo>
                    <a:cubicBezTo>
                      <a:pt x="244" y="1738"/>
                      <a:pt x="244" y="1738"/>
                      <a:pt x="244" y="1738"/>
                    </a:cubicBezTo>
                    <a:cubicBezTo>
                      <a:pt x="243" y="2424"/>
                      <a:pt x="238" y="3318"/>
                      <a:pt x="238" y="3318"/>
                    </a:cubicBezTo>
                    <a:cubicBezTo>
                      <a:pt x="238" y="3536"/>
                      <a:pt x="494" y="3713"/>
                      <a:pt x="712" y="3713"/>
                    </a:cubicBezTo>
                    <a:cubicBezTo>
                      <a:pt x="3240" y="3713"/>
                      <a:pt x="3240" y="3713"/>
                      <a:pt x="3240" y="3713"/>
                    </a:cubicBezTo>
                    <a:cubicBezTo>
                      <a:pt x="3458" y="3713"/>
                      <a:pt x="3714" y="3536"/>
                      <a:pt x="3714" y="3318"/>
                    </a:cubicBezTo>
                    <a:cubicBezTo>
                      <a:pt x="3714" y="3318"/>
                      <a:pt x="3709" y="2404"/>
                      <a:pt x="3707" y="1738"/>
                    </a:cubicBezTo>
                    <a:cubicBezTo>
                      <a:pt x="3951" y="1738"/>
                      <a:pt x="3951" y="1738"/>
                      <a:pt x="3951" y="1738"/>
                    </a:cubicBezTo>
                    <a:cubicBezTo>
                      <a:pt x="3951" y="3555"/>
                      <a:pt x="3951" y="3555"/>
                      <a:pt x="3951" y="3555"/>
                    </a:cubicBezTo>
                    <a:cubicBezTo>
                      <a:pt x="3951" y="3773"/>
                      <a:pt x="3774" y="3950"/>
                      <a:pt x="3556" y="3950"/>
                    </a:cubicBezTo>
                    <a:close/>
                    <a:moveTo>
                      <a:pt x="1186" y="1733"/>
                    </a:moveTo>
                    <a:cubicBezTo>
                      <a:pt x="1660" y="1733"/>
                      <a:pt x="1660" y="1733"/>
                      <a:pt x="1660" y="1733"/>
                    </a:cubicBezTo>
                    <a:cubicBezTo>
                      <a:pt x="1739" y="1733"/>
                      <a:pt x="1739" y="1733"/>
                      <a:pt x="1739" y="1733"/>
                    </a:cubicBezTo>
                    <a:cubicBezTo>
                      <a:pt x="2213" y="1733"/>
                      <a:pt x="2213" y="1733"/>
                      <a:pt x="2213" y="1733"/>
                    </a:cubicBezTo>
                    <a:cubicBezTo>
                      <a:pt x="2292" y="1733"/>
                      <a:pt x="2292" y="1733"/>
                      <a:pt x="2292" y="1733"/>
                    </a:cubicBezTo>
                    <a:cubicBezTo>
                      <a:pt x="2766" y="1733"/>
                      <a:pt x="2766" y="1733"/>
                      <a:pt x="2766" y="1733"/>
                    </a:cubicBezTo>
                    <a:cubicBezTo>
                      <a:pt x="2845" y="1733"/>
                      <a:pt x="2845" y="1733"/>
                      <a:pt x="2845" y="1733"/>
                    </a:cubicBezTo>
                    <a:cubicBezTo>
                      <a:pt x="3319" y="1733"/>
                      <a:pt x="3319" y="1733"/>
                      <a:pt x="3319" y="1733"/>
                    </a:cubicBezTo>
                    <a:cubicBezTo>
                      <a:pt x="3398" y="1733"/>
                      <a:pt x="3398" y="1733"/>
                      <a:pt x="3398" y="1733"/>
                    </a:cubicBezTo>
                    <a:cubicBezTo>
                      <a:pt x="3398" y="3476"/>
                      <a:pt x="3398" y="3476"/>
                      <a:pt x="3398" y="3476"/>
                    </a:cubicBezTo>
                    <a:cubicBezTo>
                      <a:pt x="3319" y="3476"/>
                      <a:pt x="3319" y="3476"/>
                      <a:pt x="3319" y="3476"/>
                    </a:cubicBezTo>
                    <a:cubicBezTo>
                      <a:pt x="2845" y="3476"/>
                      <a:pt x="2845" y="3476"/>
                      <a:pt x="2845" y="3476"/>
                    </a:cubicBezTo>
                    <a:cubicBezTo>
                      <a:pt x="2766" y="3476"/>
                      <a:pt x="2766" y="3476"/>
                      <a:pt x="2766" y="3476"/>
                    </a:cubicBezTo>
                    <a:cubicBezTo>
                      <a:pt x="2292" y="3476"/>
                      <a:pt x="2292" y="3476"/>
                      <a:pt x="2292" y="3476"/>
                    </a:cubicBezTo>
                    <a:cubicBezTo>
                      <a:pt x="2213" y="3476"/>
                      <a:pt x="2213" y="3476"/>
                      <a:pt x="2213" y="3476"/>
                    </a:cubicBezTo>
                    <a:cubicBezTo>
                      <a:pt x="1739" y="3476"/>
                      <a:pt x="1739" y="3476"/>
                      <a:pt x="1739" y="3476"/>
                    </a:cubicBezTo>
                    <a:cubicBezTo>
                      <a:pt x="1660" y="3476"/>
                      <a:pt x="1660" y="3476"/>
                      <a:pt x="1660" y="3476"/>
                    </a:cubicBezTo>
                    <a:cubicBezTo>
                      <a:pt x="1186" y="3476"/>
                      <a:pt x="1186" y="3476"/>
                      <a:pt x="1186" y="3476"/>
                    </a:cubicBezTo>
                    <a:cubicBezTo>
                      <a:pt x="1107" y="3476"/>
                      <a:pt x="1107" y="3476"/>
                      <a:pt x="1107" y="3476"/>
                    </a:cubicBezTo>
                    <a:cubicBezTo>
                      <a:pt x="633" y="3476"/>
                      <a:pt x="633" y="3476"/>
                      <a:pt x="633" y="3476"/>
                    </a:cubicBezTo>
                    <a:cubicBezTo>
                      <a:pt x="554" y="3476"/>
                      <a:pt x="554" y="3476"/>
                      <a:pt x="554" y="3476"/>
                    </a:cubicBezTo>
                    <a:cubicBezTo>
                      <a:pt x="554" y="1733"/>
                      <a:pt x="554" y="1733"/>
                      <a:pt x="554" y="1733"/>
                    </a:cubicBezTo>
                    <a:cubicBezTo>
                      <a:pt x="633" y="1733"/>
                      <a:pt x="633" y="1733"/>
                      <a:pt x="633" y="1733"/>
                    </a:cubicBezTo>
                    <a:cubicBezTo>
                      <a:pt x="1107" y="1733"/>
                      <a:pt x="1107" y="1733"/>
                      <a:pt x="1107" y="1733"/>
                    </a:cubicBezTo>
                    <a:lnTo>
                      <a:pt x="1186" y="1733"/>
                    </a:lnTo>
                    <a:close/>
                    <a:moveTo>
                      <a:pt x="2845" y="3397"/>
                    </a:moveTo>
                    <a:cubicBezTo>
                      <a:pt x="3319" y="3397"/>
                      <a:pt x="3319" y="3397"/>
                      <a:pt x="3319" y="3397"/>
                    </a:cubicBezTo>
                    <a:cubicBezTo>
                      <a:pt x="3319" y="2923"/>
                      <a:pt x="3319" y="2923"/>
                      <a:pt x="3319" y="2923"/>
                    </a:cubicBezTo>
                    <a:cubicBezTo>
                      <a:pt x="2845" y="2923"/>
                      <a:pt x="2845" y="2923"/>
                      <a:pt x="2845" y="2923"/>
                    </a:cubicBezTo>
                    <a:lnTo>
                      <a:pt x="2845" y="3397"/>
                    </a:lnTo>
                    <a:close/>
                    <a:moveTo>
                      <a:pt x="2845" y="2844"/>
                    </a:moveTo>
                    <a:cubicBezTo>
                      <a:pt x="3319" y="2844"/>
                      <a:pt x="3319" y="2844"/>
                      <a:pt x="3319" y="2844"/>
                    </a:cubicBezTo>
                    <a:cubicBezTo>
                      <a:pt x="3319" y="2370"/>
                      <a:pt x="3319" y="2370"/>
                      <a:pt x="3319" y="2370"/>
                    </a:cubicBezTo>
                    <a:cubicBezTo>
                      <a:pt x="2845" y="2370"/>
                      <a:pt x="2845" y="2370"/>
                      <a:pt x="2845" y="2370"/>
                    </a:cubicBezTo>
                    <a:lnTo>
                      <a:pt x="2845" y="2844"/>
                    </a:lnTo>
                    <a:close/>
                    <a:moveTo>
                      <a:pt x="2845" y="2291"/>
                    </a:moveTo>
                    <a:cubicBezTo>
                      <a:pt x="3319" y="2291"/>
                      <a:pt x="3319" y="2291"/>
                      <a:pt x="3319" y="2291"/>
                    </a:cubicBezTo>
                    <a:cubicBezTo>
                      <a:pt x="3319" y="1812"/>
                      <a:pt x="3319" y="1812"/>
                      <a:pt x="3319" y="1812"/>
                    </a:cubicBezTo>
                    <a:cubicBezTo>
                      <a:pt x="2845" y="1812"/>
                      <a:pt x="2845" y="1812"/>
                      <a:pt x="2845" y="1812"/>
                    </a:cubicBezTo>
                    <a:lnTo>
                      <a:pt x="2845" y="2291"/>
                    </a:lnTo>
                    <a:close/>
                    <a:moveTo>
                      <a:pt x="2292" y="3397"/>
                    </a:moveTo>
                    <a:cubicBezTo>
                      <a:pt x="2766" y="3397"/>
                      <a:pt x="2766" y="3397"/>
                      <a:pt x="2766" y="3397"/>
                    </a:cubicBezTo>
                    <a:cubicBezTo>
                      <a:pt x="2766" y="2923"/>
                      <a:pt x="2766" y="2923"/>
                      <a:pt x="2766" y="2923"/>
                    </a:cubicBezTo>
                    <a:cubicBezTo>
                      <a:pt x="2292" y="2923"/>
                      <a:pt x="2292" y="2923"/>
                      <a:pt x="2292" y="2923"/>
                    </a:cubicBezTo>
                    <a:lnTo>
                      <a:pt x="2292" y="3397"/>
                    </a:lnTo>
                    <a:close/>
                    <a:moveTo>
                      <a:pt x="2292" y="2844"/>
                    </a:moveTo>
                    <a:cubicBezTo>
                      <a:pt x="2766" y="2844"/>
                      <a:pt x="2766" y="2844"/>
                      <a:pt x="2766" y="2844"/>
                    </a:cubicBezTo>
                    <a:cubicBezTo>
                      <a:pt x="2766" y="2370"/>
                      <a:pt x="2766" y="2370"/>
                      <a:pt x="2766" y="2370"/>
                    </a:cubicBezTo>
                    <a:cubicBezTo>
                      <a:pt x="2292" y="2370"/>
                      <a:pt x="2292" y="2370"/>
                      <a:pt x="2292" y="2370"/>
                    </a:cubicBezTo>
                    <a:lnTo>
                      <a:pt x="2292" y="2844"/>
                    </a:lnTo>
                    <a:close/>
                    <a:moveTo>
                      <a:pt x="2292" y="2291"/>
                    </a:moveTo>
                    <a:cubicBezTo>
                      <a:pt x="2766" y="2291"/>
                      <a:pt x="2766" y="2291"/>
                      <a:pt x="2766" y="2291"/>
                    </a:cubicBezTo>
                    <a:cubicBezTo>
                      <a:pt x="2766" y="1812"/>
                      <a:pt x="2766" y="1812"/>
                      <a:pt x="2766" y="1812"/>
                    </a:cubicBezTo>
                    <a:cubicBezTo>
                      <a:pt x="2292" y="1812"/>
                      <a:pt x="2292" y="1812"/>
                      <a:pt x="2292" y="1812"/>
                    </a:cubicBezTo>
                    <a:lnTo>
                      <a:pt x="2292" y="2291"/>
                    </a:lnTo>
                    <a:close/>
                    <a:moveTo>
                      <a:pt x="1739" y="3397"/>
                    </a:moveTo>
                    <a:cubicBezTo>
                      <a:pt x="2213" y="3397"/>
                      <a:pt x="2213" y="3397"/>
                      <a:pt x="2213" y="3397"/>
                    </a:cubicBezTo>
                    <a:cubicBezTo>
                      <a:pt x="2213" y="2923"/>
                      <a:pt x="2213" y="2923"/>
                      <a:pt x="2213" y="2923"/>
                    </a:cubicBezTo>
                    <a:cubicBezTo>
                      <a:pt x="1739" y="2923"/>
                      <a:pt x="1739" y="2923"/>
                      <a:pt x="1739" y="2923"/>
                    </a:cubicBezTo>
                    <a:lnTo>
                      <a:pt x="1739" y="3397"/>
                    </a:lnTo>
                    <a:close/>
                    <a:moveTo>
                      <a:pt x="1739" y="2844"/>
                    </a:moveTo>
                    <a:cubicBezTo>
                      <a:pt x="2213" y="2844"/>
                      <a:pt x="2213" y="2844"/>
                      <a:pt x="2213" y="2844"/>
                    </a:cubicBezTo>
                    <a:cubicBezTo>
                      <a:pt x="2213" y="2370"/>
                      <a:pt x="2213" y="2370"/>
                      <a:pt x="2213" y="2370"/>
                    </a:cubicBezTo>
                    <a:cubicBezTo>
                      <a:pt x="1739" y="2370"/>
                      <a:pt x="1739" y="2370"/>
                      <a:pt x="1739" y="2370"/>
                    </a:cubicBezTo>
                    <a:lnTo>
                      <a:pt x="1739" y="2844"/>
                    </a:lnTo>
                    <a:close/>
                    <a:moveTo>
                      <a:pt x="1739" y="2291"/>
                    </a:moveTo>
                    <a:cubicBezTo>
                      <a:pt x="2213" y="2291"/>
                      <a:pt x="2213" y="2291"/>
                      <a:pt x="2213" y="2291"/>
                    </a:cubicBezTo>
                    <a:cubicBezTo>
                      <a:pt x="2213" y="1812"/>
                      <a:pt x="2213" y="1812"/>
                      <a:pt x="2213" y="1812"/>
                    </a:cubicBezTo>
                    <a:cubicBezTo>
                      <a:pt x="1739" y="1812"/>
                      <a:pt x="1739" y="1812"/>
                      <a:pt x="1739" y="1812"/>
                    </a:cubicBezTo>
                    <a:lnTo>
                      <a:pt x="1739" y="2291"/>
                    </a:lnTo>
                    <a:close/>
                    <a:moveTo>
                      <a:pt x="1186" y="3397"/>
                    </a:moveTo>
                    <a:cubicBezTo>
                      <a:pt x="1660" y="3397"/>
                      <a:pt x="1660" y="3397"/>
                      <a:pt x="1660" y="3397"/>
                    </a:cubicBezTo>
                    <a:cubicBezTo>
                      <a:pt x="1660" y="2923"/>
                      <a:pt x="1660" y="2923"/>
                      <a:pt x="1660" y="2923"/>
                    </a:cubicBezTo>
                    <a:cubicBezTo>
                      <a:pt x="1186" y="2923"/>
                      <a:pt x="1186" y="2923"/>
                      <a:pt x="1186" y="2923"/>
                    </a:cubicBezTo>
                    <a:lnTo>
                      <a:pt x="1186" y="3397"/>
                    </a:lnTo>
                    <a:close/>
                    <a:moveTo>
                      <a:pt x="1186" y="2844"/>
                    </a:moveTo>
                    <a:cubicBezTo>
                      <a:pt x="1660" y="2844"/>
                      <a:pt x="1660" y="2844"/>
                      <a:pt x="1660" y="2844"/>
                    </a:cubicBezTo>
                    <a:cubicBezTo>
                      <a:pt x="1660" y="2370"/>
                      <a:pt x="1660" y="2370"/>
                      <a:pt x="1660" y="2370"/>
                    </a:cubicBezTo>
                    <a:cubicBezTo>
                      <a:pt x="1186" y="2370"/>
                      <a:pt x="1186" y="2370"/>
                      <a:pt x="1186" y="2370"/>
                    </a:cubicBezTo>
                    <a:lnTo>
                      <a:pt x="1186" y="2844"/>
                    </a:lnTo>
                    <a:close/>
                    <a:moveTo>
                      <a:pt x="1186" y="2291"/>
                    </a:moveTo>
                    <a:cubicBezTo>
                      <a:pt x="1660" y="2291"/>
                      <a:pt x="1660" y="2291"/>
                      <a:pt x="1660" y="2291"/>
                    </a:cubicBezTo>
                    <a:cubicBezTo>
                      <a:pt x="1660" y="1812"/>
                      <a:pt x="1660" y="1812"/>
                      <a:pt x="1660" y="1812"/>
                    </a:cubicBezTo>
                    <a:cubicBezTo>
                      <a:pt x="1186" y="1812"/>
                      <a:pt x="1186" y="1812"/>
                      <a:pt x="1186" y="1812"/>
                    </a:cubicBezTo>
                    <a:lnTo>
                      <a:pt x="1186" y="2291"/>
                    </a:lnTo>
                    <a:close/>
                    <a:moveTo>
                      <a:pt x="633" y="3397"/>
                    </a:moveTo>
                    <a:cubicBezTo>
                      <a:pt x="1107" y="3397"/>
                      <a:pt x="1107" y="3397"/>
                      <a:pt x="1107" y="3397"/>
                    </a:cubicBezTo>
                    <a:cubicBezTo>
                      <a:pt x="1107" y="2923"/>
                      <a:pt x="1107" y="2923"/>
                      <a:pt x="1107" y="2923"/>
                    </a:cubicBezTo>
                    <a:cubicBezTo>
                      <a:pt x="633" y="2923"/>
                      <a:pt x="633" y="2923"/>
                      <a:pt x="633" y="2923"/>
                    </a:cubicBezTo>
                    <a:lnTo>
                      <a:pt x="633" y="3397"/>
                    </a:lnTo>
                    <a:close/>
                    <a:moveTo>
                      <a:pt x="633" y="2844"/>
                    </a:moveTo>
                    <a:cubicBezTo>
                      <a:pt x="1107" y="2844"/>
                      <a:pt x="1107" y="2844"/>
                      <a:pt x="1107" y="2844"/>
                    </a:cubicBezTo>
                    <a:cubicBezTo>
                      <a:pt x="1107" y="2370"/>
                      <a:pt x="1107" y="2370"/>
                      <a:pt x="1107" y="2370"/>
                    </a:cubicBezTo>
                    <a:cubicBezTo>
                      <a:pt x="633" y="2370"/>
                      <a:pt x="633" y="2370"/>
                      <a:pt x="633" y="2370"/>
                    </a:cubicBezTo>
                    <a:lnTo>
                      <a:pt x="633" y="2844"/>
                    </a:lnTo>
                    <a:close/>
                    <a:moveTo>
                      <a:pt x="633" y="2291"/>
                    </a:moveTo>
                    <a:cubicBezTo>
                      <a:pt x="1107" y="2291"/>
                      <a:pt x="1107" y="2291"/>
                      <a:pt x="1107" y="2291"/>
                    </a:cubicBezTo>
                    <a:cubicBezTo>
                      <a:pt x="1107" y="1812"/>
                      <a:pt x="1107" y="1812"/>
                      <a:pt x="1107" y="1812"/>
                    </a:cubicBezTo>
                    <a:cubicBezTo>
                      <a:pt x="633" y="1812"/>
                      <a:pt x="633" y="1812"/>
                      <a:pt x="633" y="1812"/>
                    </a:cubicBezTo>
                    <a:lnTo>
                      <a:pt x="633" y="2291"/>
                    </a:lnTo>
                    <a:close/>
                    <a:moveTo>
                      <a:pt x="0" y="711"/>
                    </a:moveTo>
                    <a:cubicBezTo>
                      <a:pt x="0" y="493"/>
                      <a:pt x="177" y="316"/>
                      <a:pt x="396" y="316"/>
                    </a:cubicBezTo>
                    <a:cubicBezTo>
                      <a:pt x="554" y="316"/>
                      <a:pt x="554" y="316"/>
                      <a:pt x="554" y="316"/>
                    </a:cubicBezTo>
                    <a:cubicBezTo>
                      <a:pt x="554" y="1106"/>
                      <a:pt x="554" y="1106"/>
                      <a:pt x="554" y="1106"/>
                    </a:cubicBezTo>
                    <a:cubicBezTo>
                      <a:pt x="870" y="1106"/>
                      <a:pt x="858" y="1106"/>
                      <a:pt x="1186" y="1106"/>
                    </a:cubicBezTo>
                    <a:cubicBezTo>
                      <a:pt x="1186" y="316"/>
                      <a:pt x="1186" y="316"/>
                      <a:pt x="1186" y="316"/>
                    </a:cubicBezTo>
                    <a:cubicBezTo>
                      <a:pt x="2766" y="316"/>
                      <a:pt x="2766" y="316"/>
                      <a:pt x="2766" y="316"/>
                    </a:cubicBezTo>
                    <a:cubicBezTo>
                      <a:pt x="2766" y="1106"/>
                      <a:pt x="2766" y="1106"/>
                      <a:pt x="2766" y="1106"/>
                    </a:cubicBezTo>
                    <a:cubicBezTo>
                      <a:pt x="3070" y="1106"/>
                      <a:pt x="3070" y="1106"/>
                      <a:pt x="3398" y="1106"/>
                    </a:cubicBezTo>
                    <a:cubicBezTo>
                      <a:pt x="3398" y="316"/>
                      <a:pt x="3398" y="316"/>
                      <a:pt x="3398" y="316"/>
                    </a:cubicBezTo>
                    <a:cubicBezTo>
                      <a:pt x="3556" y="316"/>
                      <a:pt x="3556" y="316"/>
                      <a:pt x="3556" y="316"/>
                    </a:cubicBezTo>
                    <a:cubicBezTo>
                      <a:pt x="3774" y="316"/>
                      <a:pt x="3951" y="493"/>
                      <a:pt x="3951" y="711"/>
                    </a:cubicBezTo>
                    <a:cubicBezTo>
                      <a:pt x="3951" y="1580"/>
                      <a:pt x="3951" y="1580"/>
                      <a:pt x="3951" y="1580"/>
                    </a:cubicBezTo>
                    <a:cubicBezTo>
                      <a:pt x="2260" y="1580"/>
                      <a:pt x="1897" y="1580"/>
                      <a:pt x="0" y="1580"/>
                    </a:cubicBezTo>
                    <a:lnTo>
                      <a:pt x="0" y="711"/>
                    </a:lnTo>
                    <a:close/>
                    <a:moveTo>
                      <a:pt x="2845" y="237"/>
                    </a:moveTo>
                    <a:cubicBezTo>
                      <a:pt x="2845" y="106"/>
                      <a:pt x="2951" y="0"/>
                      <a:pt x="3082" y="0"/>
                    </a:cubicBezTo>
                    <a:cubicBezTo>
                      <a:pt x="3213" y="0"/>
                      <a:pt x="3319" y="106"/>
                      <a:pt x="3319" y="237"/>
                    </a:cubicBezTo>
                    <a:cubicBezTo>
                      <a:pt x="3319" y="1027"/>
                      <a:pt x="3319" y="1027"/>
                      <a:pt x="3319" y="1027"/>
                    </a:cubicBezTo>
                    <a:cubicBezTo>
                      <a:pt x="3319" y="1027"/>
                      <a:pt x="3138" y="1027"/>
                      <a:pt x="2845" y="1027"/>
                    </a:cubicBezTo>
                    <a:cubicBezTo>
                      <a:pt x="2845" y="891"/>
                      <a:pt x="2845" y="237"/>
                      <a:pt x="2845" y="237"/>
                    </a:cubicBezTo>
                    <a:close/>
                    <a:moveTo>
                      <a:pt x="633" y="237"/>
                    </a:moveTo>
                    <a:cubicBezTo>
                      <a:pt x="633" y="106"/>
                      <a:pt x="739" y="0"/>
                      <a:pt x="870" y="0"/>
                    </a:cubicBezTo>
                    <a:cubicBezTo>
                      <a:pt x="1001" y="0"/>
                      <a:pt x="1107" y="106"/>
                      <a:pt x="1107" y="237"/>
                    </a:cubicBezTo>
                    <a:cubicBezTo>
                      <a:pt x="1107" y="1027"/>
                      <a:pt x="1107" y="1027"/>
                      <a:pt x="1107" y="1027"/>
                    </a:cubicBezTo>
                    <a:cubicBezTo>
                      <a:pt x="1107" y="1027"/>
                      <a:pt x="847" y="1027"/>
                      <a:pt x="633" y="1027"/>
                    </a:cubicBezTo>
                    <a:cubicBezTo>
                      <a:pt x="633" y="1072"/>
                      <a:pt x="633" y="237"/>
                      <a:pt x="633" y="237"/>
                    </a:cubicBezTo>
                    <a:close/>
                  </a:path>
                </a:pathLst>
              </a:custGeom>
              <a:solidFill>
                <a:schemeClr val="tx2"/>
              </a:solidFill>
              <a:ln>
                <a:noFill/>
              </a:ln>
            </p:spPr>
            <p:txBody>
              <a:bodyPr anchor="ctr"/>
              <a:lstStyle/>
              <a:p>
                <a:pPr algn="ctr"/>
                <a:endParaRPr/>
              </a:p>
            </p:txBody>
          </p:sp>
        </p:grpSp>
        <p:sp>
          <p:nvSpPr>
            <p:cNvPr id="4" name="ïşḷîḓe"/>
            <p:cNvSpPr txBox="1"/>
            <p:nvPr/>
          </p:nvSpPr>
          <p:spPr>
            <a:xfrm>
              <a:off x="4622143" y="2583299"/>
              <a:ext cx="3728551" cy="381143"/>
            </a:xfrm>
            <a:prstGeom prst="rect">
              <a:avLst/>
            </a:prstGeom>
            <a:noFill/>
          </p:spPr>
          <p:txBody>
            <a:bodyPr wrap="none" lIns="90000" tIns="46800" rIns="90000" bIns="46800" anchor="b" anchorCtr="0">
              <a:normAutofit/>
            </a:bodyPr>
            <a:lstStyle/>
            <a:p>
              <a:pPr algn="r"/>
              <a:r>
                <a:rPr lang="zh-CN" altLang="en-US" sz="1600" b="1" dirty="0"/>
                <a:t>运动目标跟踪</a:t>
              </a:r>
            </a:p>
          </p:txBody>
        </p:sp>
      </p:grpSp>
      <p:sp>
        <p:nvSpPr>
          <p:cNvPr id="20" name="iš1ïḓê">
            <a:extLst>
              <a:ext uri="{FF2B5EF4-FFF2-40B4-BE49-F238E27FC236}">
                <a16:creationId xmlns:a16="http://schemas.microsoft.com/office/drawing/2014/main" id="{02077F63-3AAC-444E-8800-F5AEAF218E32}"/>
              </a:ext>
            </a:extLst>
          </p:cNvPr>
          <p:cNvSpPr txBox="1"/>
          <p:nvPr/>
        </p:nvSpPr>
        <p:spPr>
          <a:xfrm>
            <a:off x="6096000" y="4001067"/>
            <a:ext cx="3728551" cy="381143"/>
          </a:xfrm>
          <a:prstGeom prst="rect">
            <a:avLst/>
          </a:prstGeom>
          <a:noFill/>
        </p:spPr>
        <p:txBody>
          <a:bodyPr wrap="none" lIns="90000" tIns="46800" rIns="90000" bIns="46800" anchor="b" anchorCtr="0">
            <a:normAutofit/>
          </a:bodyPr>
          <a:lstStyle/>
          <a:p>
            <a:pPr algn="r"/>
            <a:r>
              <a:rPr lang="zh-CN" altLang="en-US" sz="1600" b="1" dirty="0"/>
              <a:t>图像分割（非深度学习方法）</a:t>
            </a:r>
          </a:p>
        </p:txBody>
      </p:sp>
      <p:sp>
        <p:nvSpPr>
          <p:cNvPr id="21" name="î$lïḋè">
            <a:extLst>
              <a:ext uri="{FF2B5EF4-FFF2-40B4-BE49-F238E27FC236}">
                <a16:creationId xmlns:a16="http://schemas.microsoft.com/office/drawing/2014/main" id="{62F78C4C-F4E0-7540-B190-0659D994308F}"/>
              </a:ext>
            </a:extLst>
          </p:cNvPr>
          <p:cNvSpPr/>
          <p:nvPr/>
        </p:nvSpPr>
        <p:spPr bwMode="auto">
          <a:xfrm>
            <a:off x="6284531" y="3950586"/>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06</a:t>
            </a:r>
          </a:p>
        </p:txBody>
      </p:sp>
      <p:sp>
        <p:nvSpPr>
          <p:cNvPr id="23" name="î$lïḋè">
            <a:extLst>
              <a:ext uri="{FF2B5EF4-FFF2-40B4-BE49-F238E27FC236}">
                <a16:creationId xmlns:a16="http://schemas.microsoft.com/office/drawing/2014/main" id="{D3464C11-AB36-8648-AFDC-16278C4A780F}"/>
              </a:ext>
            </a:extLst>
          </p:cNvPr>
          <p:cNvSpPr/>
          <p:nvPr/>
        </p:nvSpPr>
        <p:spPr bwMode="auto">
          <a:xfrm>
            <a:off x="6302613" y="1155788"/>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04</a:t>
            </a:r>
          </a:p>
        </p:txBody>
      </p:sp>
      <p:sp>
        <p:nvSpPr>
          <p:cNvPr id="24" name="ïşḷîḓe">
            <a:extLst>
              <a:ext uri="{FF2B5EF4-FFF2-40B4-BE49-F238E27FC236}">
                <a16:creationId xmlns:a16="http://schemas.microsoft.com/office/drawing/2014/main" id="{205C34C9-4F17-B746-BBE5-197E9B9937E5}"/>
              </a:ext>
            </a:extLst>
          </p:cNvPr>
          <p:cNvSpPr txBox="1"/>
          <p:nvPr/>
        </p:nvSpPr>
        <p:spPr>
          <a:xfrm>
            <a:off x="4420255" y="1239182"/>
            <a:ext cx="3728551" cy="381143"/>
          </a:xfrm>
          <a:prstGeom prst="rect">
            <a:avLst/>
          </a:prstGeom>
          <a:noFill/>
        </p:spPr>
        <p:txBody>
          <a:bodyPr wrap="none" lIns="90000" tIns="46800" rIns="90000" bIns="46800" anchor="b" anchorCtr="0">
            <a:normAutofit/>
          </a:bodyPr>
          <a:lstStyle/>
          <a:p>
            <a:pPr algn="r"/>
            <a:r>
              <a:rPr lang="zh-CN" altLang="en-US" sz="1600" b="1" dirty="0"/>
              <a:t>光流计算</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dirty="0"/>
              <a:t>代码实现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20</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2C8FD11A-9892-BA4C-8A73-06FF28A246B7}"/>
              </a:ext>
            </a:extLst>
          </p:cNvPr>
          <p:cNvSpPr txBox="1"/>
          <p:nvPr/>
        </p:nvSpPr>
        <p:spPr>
          <a:xfrm>
            <a:off x="407368" y="1268760"/>
            <a:ext cx="4032448" cy="1754326"/>
          </a:xfrm>
          <a:prstGeom prst="rect">
            <a:avLst/>
          </a:prstGeom>
          <a:noFill/>
        </p:spPr>
        <p:txBody>
          <a:bodyPr wrap="square" rtlCol="0">
            <a:spAutoFit/>
          </a:bodyPr>
          <a:lstStyle/>
          <a:p>
            <a:r>
              <a:rPr lang="zh-CN" altLang="en-US" dirty="0"/>
              <a:t>      </a:t>
            </a:r>
            <a:r>
              <a:rPr lang="zh-CN" altLang="zh-CN" dirty="0"/>
              <a:t>首先读入视频文件，并创建光流计算对象，然后再建立显示光流计算结果的窗体，然后对视 频逐帧分析，进行光流计算，先把每一帧转换为灰度图，然后再调用先前创建的光流计算对象进行计算，最后在窗体中显示</a:t>
            </a:r>
            <a:endParaRPr kumimoji="1" lang="zh-CN" altLang="en-US" dirty="0"/>
          </a:p>
        </p:txBody>
      </p:sp>
      <p:pic>
        <p:nvPicPr>
          <p:cNvPr id="111" name="图片 110">
            <a:extLst>
              <a:ext uri="{FF2B5EF4-FFF2-40B4-BE49-F238E27FC236}">
                <a16:creationId xmlns:a16="http://schemas.microsoft.com/office/drawing/2014/main" id="{EB280CEA-50F7-644B-B610-FDC5B9123C2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7887" y="1268760"/>
            <a:ext cx="6065887" cy="43924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21</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36" name="图片 35">
            <a:extLst>
              <a:ext uri="{FF2B5EF4-FFF2-40B4-BE49-F238E27FC236}">
                <a16:creationId xmlns:a16="http://schemas.microsoft.com/office/drawing/2014/main" id="{F8D1F51A-BADD-0E42-9D91-D39DF508C8A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4" y="1008059"/>
            <a:ext cx="9793088" cy="55365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5. </a:t>
            </a:r>
            <a:r>
              <a:rPr lang="zh-CN" altLang="en-US" sz="3200" dirty="0"/>
              <a:t>运动目标跟踪</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/05</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43687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a:t>
            </a:r>
            <a:r>
              <a:rPr lang="zh-CN" altLang="en-US" dirty="0"/>
              <a:t> 理论知识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7" name="文本框 6">
            <a:extLst>
              <a:ext uri="{FF2B5EF4-FFF2-40B4-BE49-F238E27FC236}">
                <a16:creationId xmlns:a16="http://schemas.microsoft.com/office/drawing/2014/main" id="{62BF5C9A-37FF-F447-8549-403D55970857}"/>
              </a:ext>
            </a:extLst>
          </p:cNvPr>
          <p:cNvSpPr txBox="1"/>
          <p:nvPr/>
        </p:nvSpPr>
        <p:spPr>
          <a:xfrm>
            <a:off x="669924" y="1484784"/>
            <a:ext cx="4633988" cy="2585323"/>
          </a:xfrm>
          <a:prstGeom prst="rect">
            <a:avLst/>
          </a:prstGeom>
          <a:noFill/>
        </p:spPr>
        <p:txBody>
          <a:bodyPr wrap="square" rtlCol="0">
            <a:spAutoFit/>
          </a:bodyPr>
          <a:lstStyle/>
          <a:p>
            <a:r>
              <a:rPr lang="zh-CN" altLang="en-US" dirty="0"/>
              <a:t>        </a:t>
            </a:r>
            <a:r>
              <a:rPr lang="zh-CN" altLang="zh-CN" dirty="0"/>
              <a:t>运动目标跟踪是计算机视觉的研究方向之一，在视频监控等多个领域有广泛应用。</a:t>
            </a:r>
            <a:r>
              <a:rPr lang="zh-CN" altLang="en-US" dirty="0"/>
              <a:t>视觉目标跟踪是计算机视觉中的一个重要研究方向，有着广泛的应用，如：视频监控，人机交互， 无人驾驶等。过去二三十年视觉目标跟踪技术取得了长足的进步，特别是最近两年利用深度学习的目标跟踪方法取得了令人满意的效果，使目标跟踪技术获得了突破性的进展。</a:t>
            </a:r>
            <a:endParaRPr lang="en-US" altLang="zh-CN" dirty="0"/>
          </a:p>
        </p:txBody>
      </p:sp>
      <p:pic>
        <p:nvPicPr>
          <p:cNvPr id="9" name="图片 8">
            <a:extLst>
              <a:ext uri="{FF2B5EF4-FFF2-40B4-BE49-F238E27FC236}">
                <a16:creationId xmlns:a16="http://schemas.microsoft.com/office/drawing/2014/main" id="{1E4DD8F8-4994-FA46-B80F-4F629B9C5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716" y="1555425"/>
            <a:ext cx="4847765" cy="2761575"/>
          </a:xfrm>
          <a:prstGeom prst="rect">
            <a:avLst/>
          </a:prstGeom>
        </p:spPr>
      </p:pic>
    </p:spTree>
    <p:extLst>
      <p:ext uri="{BB962C8B-B14F-4D97-AF65-F5344CB8AC3E}">
        <p14:creationId xmlns:p14="http://schemas.microsoft.com/office/powerpoint/2010/main" val="326050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24</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6096000" cy="2585323"/>
          </a:xfrm>
          <a:prstGeom prst="rect">
            <a:avLst/>
          </a:prstGeom>
        </p:spPr>
        <p:txBody>
          <a:bodyPr>
            <a:spAutoFit/>
          </a:bodyPr>
          <a:lstStyle/>
          <a:p>
            <a:r>
              <a:rPr lang="zh-CN" altLang="en-US" dirty="0"/>
              <a:t>        </a:t>
            </a:r>
            <a:r>
              <a:rPr lang="zh-CN" altLang="zh-CN" dirty="0"/>
              <a:t>本次实验在</a:t>
            </a:r>
            <a:r>
              <a:rPr lang="en-US" altLang="zh-CN" dirty="0"/>
              <a:t> MATLAB </a:t>
            </a:r>
            <a:r>
              <a:rPr lang="zh-CN" altLang="zh-CN" dirty="0"/>
              <a:t>环境下实现了</a:t>
            </a:r>
            <a:r>
              <a:rPr lang="en-US" altLang="zh-CN" dirty="0"/>
              <a:t> </a:t>
            </a:r>
            <a:r>
              <a:rPr lang="en-US" altLang="zh-CN" dirty="0" err="1"/>
              <a:t>CAMShift</a:t>
            </a:r>
            <a:r>
              <a:rPr lang="en-US" altLang="zh-CN" dirty="0"/>
              <a:t> </a:t>
            </a:r>
            <a:r>
              <a:rPr lang="zh-CN" altLang="zh-CN" dirty="0"/>
              <a:t>算法来实现运动目标的跟踪。</a:t>
            </a:r>
            <a:r>
              <a:rPr lang="en-US" altLang="zh-CN" dirty="0" err="1"/>
              <a:t>CAMshift</a:t>
            </a:r>
            <a:r>
              <a:rPr lang="en-US" altLang="zh-CN" dirty="0"/>
              <a:t> </a:t>
            </a:r>
            <a:r>
              <a:rPr lang="zh-CN" altLang="zh-CN" dirty="0"/>
              <a:t>它是</a:t>
            </a:r>
            <a:r>
              <a:rPr lang="en-US" altLang="zh-CN" dirty="0"/>
              <a:t> </a:t>
            </a:r>
            <a:r>
              <a:rPr lang="en-US" altLang="zh-CN" dirty="0" err="1"/>
              <a:t>MeanShift</a:t>
            </a:r>
            <a:r>
              <a:rPr lang="en-US" altLang="zh-CN" dirty="0"/>
              <a:t> </a:t>
            </a:r>
            <a:r>
              <a:rPr lang="zh-CN" altLang="zh-CN" dirty="0"/>
              <a:t>算法</a:t>
            </a:r>
            <a:r>
              <a:rPr lang="en-US" altLang="zh-CN" dirty="0"/>
              <a:t>(</a:t>
            </a:r>
            <a:r>
              <a:rPr lang="zh-CN" altLang="zh-CN" dirty="0"/>
              <a:t>均值漂移算法</a:t>
            </a:r>
            <a:r>
              <a:rPr lang="en-US" altLang="zh-CN" dirty="0"/>
              <a:t>)</a:t>
            </a:r>
            <a:r>
              <a:rPr lang="zh-CN" altLang="zh-CN" dirty="0"/>
              <a:t>的改进，称为连续自适应的</a:t>
            </a:r>
            <a:r>
              <a:rPr lang="en-US" altLang="zh-CN" dirty="0"/>
              <a:t> </a:t>
            </a:r>
            <a:r>
              <a:rPr lang="en-US" altLang="zh-CN" dirty="0" err="1"/>
              <a:t>MeanShift</a:t>
            </a:r>
            <a:r>
              <a:rPr lang="en-US" altLang="zh-CN" dirty="0"/>
              <a:t> </a:t>
            </a:r>
            <a:r>
              <a:rPr lang="zh-CN" altLang="zh-CN" dirty="0"/>
              <a:t>算法，它的基本思想是视频图像的所有帧作</a:t>
            </a:r>
            <a:r>
              <a:rPr lang="en-US" altLang="zh-CN" dirty="0"/>
              <a:t> </a:t>
            </a:r>
            <a:r>
              <a:rPr lang="en-US" altLang="zh-CN" dirty="0" err="1"/>
              <a:t>MeanShift</a:t>
            </a:r>
            <a:r>
              <a:rPr lang="en-US" altLang="zh-CN" dirty="0"/>
              <a:t> </a:t>
            </a:r>
            <a:r>
              <a:rPr lang="zh-CN" altLang="zh-CN" dirty="0"/>
              <a:t>运算，并将上一帧的结果作为下一帧</a:t>
            </a:r>
            <a:r>
              <a:rPr lang="en-US" altLang="zh-CN" dirty="0"/>
              <a:t> </a:t>
            </a:r>
            <a:r>
              <a:rPr lang="en-US" altLang="zh-CN" dirty="0" err="1"/>
              <a:t>MeanShift</a:t>
            </a:r>
            <a:r>
              <a:rPr lang="en-US" altLang="zh-CN" dirty="0"/>
              <a:t> </a:t>
            </a:r>
            <a:r>
              <a:rPr lang="zh-CN" altLang="zh-CN" dirty="0"/>
              <a:t>算法的</a:t>
            </a:r>
            <a:r>
              <a:rPr lang="en-US" altLang="zh-CN" dirty="0"/>
              <a:t> Search Window </a:t>
            </a:r>
            <a:r>
              <a:rPr lang="zh-CN" altLang="zh-CN" dirty="0"/>
              <a:t>的初始值，如此迭代下去。</a:t>
            </a:r>
            <a:endParaRPr lang="en-US" altLang="zh-CN" dirty="0"/>
          </a:p>
          <a:p>
            <a:r>
              <a:rPr lang="zh-CN" altLang="en-US" dirty="0"/>
              <a:t>      </a:t>
            </a:r>
            <a:r>
              <a:rPr lang="zh-CN" altLang="zh-CN" dirty="0"/>
              <a:t>本次实验对样例视频中的人脸进行识别并且进行目标跟踪，样例视频中的一帧如下（视频为腾讯视频黄建新采访中的一段） </a:t>
            </a:r>
            <a:endParaRPr kumimoji="1" lang="zh-CN" altLang="en-US" dirty="0"/>
          </a:p>
        </p:txBody>
      </p:sp>
      <p:pic>
        <p:nvPicPr>
          <p:cNvPr id="8" name="图片 7">
            <a:extLst>
              <a:ext uri="{FF2B5EF4-FFF2-40B4-BE49-F238E27FC236}">
                <a16:creationId xmlns:a16="http://schemas.microsoft.com/office/drawing/2014/main" id="{C85AF0AE-6EF2-114E-970B-97B1FE93B3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7140" y="1242656"/>
            <a:ext cx="5603515" cy="4058552"/>
          </a:xfrm>
          <a:prstGeom prst="rect">
            <a:avLst/>
          </a:prstGeom>
          <a:noFill/>
          <a:ln>
            <a:noFill/>
          </a:ln>
        </p:spPr>
      </p:pic>
    </p:spTree>
    <p:extLst>
      <p:ext uri="{BB962C8B-B14F-4D97-AF65-F5344CB8AC3E}">
        <p14:creationId xmlns:p14="http://schemas.microsoft.com/office/powerpoint/2010/main" val="198412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a:t>
            </a:r>
            <a:r>
              <a:rPr lang="zh-CN" altLang="en-US" dirty="0"/>
              <a:t> 代码实现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25</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F2C4C8E6-4DEF-D944-BDA9-CF0066E363B9}"/>
              </a:ext>
            </a:extLst>
          </p:cNvPr>
          <p:cNvSpPr txBox="1"/>
          <p:nvPr/>
        </p:nvSpPr>
        <p:spPr>
          <a:xfrm>
            <a:off x="551384" y="1375585"/>
            <a:ext cx="4752528" cy="3970318"/>
          </a:xfrm>
          <a:prstGeom prst="rect">
            <a:avLst/>
          </a:prstGeom>
          <a:noFill/>
        </p:spPr>
        <p:txBody>
          <a:bodyPr wrap="square" rtlCol="0">
            <a:spAutoFit/>
          </a:bodyPr>
          <a:lstStyle/>
          <a:p>
            <a:r>
              <a:rPr lang="zh-CN" altLang="en-US" dirty="0"/>
              <a:t>        </a:t>
            </a:r>
            <a:r>
              <a:rPr lang="zh-CN" altLang="zh-CN" dirty="0"/>
              <a:t>程序首先创建面部探测对象，逐帧读取视频文件，然后再探测到的面部周围绘制矩形。本次实验以肤色作为目标跟踪的特征，因此需要把</a:t>
            </a:r>
            <a:r>
              <a:rPr lang="en-US" altLang="zh-CN" dirty="0"/>
              <a:t> RGB </a:t>
            </a:r>
            <a:r>
              <a:rPr lang="zh-CN" altLang="zh-CN" dirty="0"/>
              <a:t>色彩空间转换为</a:t>
            </a:r>
            <a:r>
              <a:rPr lang="en-US" altLang="zh-CN" dirty="0"/>
              <a:t> HSV </a:t>
            </a:r>
            <a:r>
              <a:rPr lang="zh-CN" altLang="zh-CN" dirty="0"/>
              <a:t>色彩空间，同时，对鼻子进行检测，以便后续初始化直方图。然后，创建</a:t>
            </a:r>
            <a:r>
              <a:rPr lang="en-US" altLang="zh-CN" dirty="0"/>
              <a:t> </a:t>
            </a:r>
            <a:r>
              <a:rPr lang="en-US" altLang="zh-CN" dirty="0" err="1"/>
              <a:t>CAMShift</a:t>
            </a:r>
            <a:r>
              <a:rPr lang="en-US" altLang="zh-CN" dirty="0"/>
              <a:t> </a:t>
            </a:r>
            <a:r>
              <a:rPr lang="zh-CN" altLang="zh-CN" dirty="0"/>
              <a:t>跟踪器并初始化直方图。</a:t>
            </a:r>
          </a:p>
          <a:p>
            <a:r>
              <a:rPr lang="zh-CN" altLang="en-US" dirty="0"/>
              <a:t>      </a:t>
            </a:r>
            <a:r>
              <a:rPr lang="zh-CN" altLang="zh-CN" dirty="0"/>
              <a:t>在上述准备步骤完成以后，开始进行目标跟踪，首先逐帧读取视频，将</a:t>
            </a:r>
            <a:r>
              <a:rPr lang="en-US" altLang="zh-CN" dirty="0"/>
              <a:t> RGB </a:t>
            </a:r>
            <a:r>
              <a:rPr lang="zh-CN" altLang="zh-CN" dirty="0"/>
              <a:t>空间转换为</a:t>
            </a:r>
            <a:r>
              <a:rPr lang="en-US" altLang="zh-CN" dirty="0"/>
              <a:t> HSV </a:t>
            </a:r>
            <a:r>
              <a:rPr lang="zh-CN" altLang="zh-CN" dirty="0"/>
              <a:t>空间，对面部进行跟踪，然后在检测到的面部周围插入矩形。</a:t>
            </a:r>
          </a:p>
          <a:p>
            <a:r>
              <a:rPr lang="en-US" altLang="zh-CN" dirty="0"/>
              <a:t> </a:t>
            </a:r>
            <a:r>
              <a:rPr lang="zh-CN" altLang="en-US" dirty="0"/>
              <a:t>  </a:t>
            </a:r>
            <a:r>
              <a:rPr lang="en-US" altLang="zh-CN" dirty="0"/>
              <a:t> </a:t>
            </a:r>
            <a:r>
              <a:rPr lang="zh-CN" altLang="zh-CN" dirty="0"/>
              <a:t>最后，打开视频播放窗口，播放目标追踪结果。</a:t>
            </a:r>
          </a:p>
          <a:p>
            <a:endParaRPr kumimoji="1" lang="zh-CN" altLang="en-US" dirty="0"/>
          </a:p>
        </p:txBody>
      </p:sp>
      <p:pic>
        <p:nvPicPr>
          <p:cNvPr id="10" name="图片 9">
            <a:extLst>
              <a:ext uri="{FF2B5EF4-FFF2-40B4-BE49-F238E27FC236}">
                <a16:creationId xmlns:a16="http://schemas.microsoft.com/office/drawing/2014/main" id="{BB5CDAFC-28C4-7C44-9B8B-2B8DD866CF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17311" y="1060784"/>
            <a:ext cx="5616624" cy="5293775"/>
          </a:xfrm>
          <a:prstGeom prst="rect">
            <a:avLst/>
          </a:prstGeom>
          <a:noFill/>
          <a:ln>
            <a:noFill/>
          </a:ln>
        </p:spPr>
      </p:pic>
    </p:spTree>
    <p:extLst>
      <p:ext uri="{BB962C8B-B14F-4D97-AF65-F5344CB8AC3E}">
        <p14:creationId xmlns:p14="http://schemas.microsoft.com/office/powerpoint/2010/main" val="2179218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26</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7" name="图片 6">
            <a:extLst>
              <a:ext uri="{FF2B5EF4-FFF2-40B4-BE49-F238E27FC236}">
                <a16:creationId xmlns:a16="http://schemas.microsoft.com/office/drawing/2014/main" id="{22CEE196-A5C0-9F46-9FA8-A02E8752FB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44937" y="1055371"/>
            <a:ext cx="7335639" cy="4965918"/>
          </a:xfrm>
          <a:prstGeom prst="rect">
            <a:avLst/>
          </a:prstGeom>
          <a:noFill/>
          <a:ln>
            <a:noFill/>
          </a:ln>
        </p:spPr>
      </p:pic>
      <p:sp>
        <p:nvSpPr>
          <p:cNvPr id="6" name="文本框 5">
            <a:extLst>
              <a:ext uri="{FF2B5EF4-FFF2-40B4-BE49-F238E27FC236}">
                <a16:creationId xmlns:a16="http://schemas.microsoft.com/office/drawing/2014/main" id="{ACE01BAF-EFDB-124E-A116-7C1A987D59A4}"/>
              </a:ext>
            </a:extLst>
          </p:cNvPr>
          <p:cNvSpPr txBox="1"/>
          <p:nvPr/>
        </p:nvSpPr>
        <p:spPr>
          <a:xfrm>
            <a:off x="669924" y="1700808"/>
            <a:ext cx="2736304" cy="1200329"/>
          </a:xfrm>
          <a:prstGeom prst="rect">
            <a:avLst/>
          </a:prstGeom>
          <a:noFill/>
        </p:spPr>
        <p:txBody>
          <a:bodyPr wrap="square" rtlCol="0">
            <a:spAutoFit/>
          </a:bodyPr>
          <a:lstStyle/>
          <a:p>
            <a:r>
              <a:rPr kumimoji="1" lang="zh-CN" altLang="en-US" dirty="0"/>
              <a:t>可以观察到随着视频的播放，有一个黄色标记为“</a:t>
            </a:r>
            <a:r>
              <a:rPr kumimoji="1" lang="en-US" altLang="zh-CN" dirty="0"/>
              <a:t>face</a:t>
            </a:r>
            <a:r>
              <a:rPr kumimoji="1" lang="zh-CN" altLang="en-US" dirty="0"/>
              <a:t>”的框框跟随视频中的人脸移动</a:t>
            </a:r>
          </a:p>
        </p:txBody>
      </p:sp>
    </p:spTree>
    <p:extLst>
      <p:ext uri="{BB962C8B-B14F-4D97-AF65-F5344CB8AC3E}">
        <p14:creationId xmlns:p14="http://schemas.microsoft.com/office/powerpoint/2010/main" val="217838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6. </a:t>
            </a:r>
            <a:r>
              <a:rPr lang="zh-CN" altLang="en-US" sz="3200" dirty="0"/>
              <a:t>图像分割（非深度学习方法）</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/06</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758073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a:t>
            </a:r>
            <a:r>
              <a:rPr lang="zh-CN" altLang="en-US" dirty="0"/>
              <a:t> 理论知识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28</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7" name="文本框 6">
            <a:extLst>
              <a:ext uri="{FF2B5EF4-FFF2-40B4-BE49-F238E27FC236}">
                <a16:creationId xmlns:a16="http://schemas.microsoft.com/office/drawing/2014/main" id="{62BF5C9A-37FF-F447-8549-403D55970857}"/>
              </a:ext>
            </a:extLst>
          </p:cNvPr>
          <p:cNvSpPr txBox="1"/>
          <p:nvPr/>
        </p:nvSpPr>
        <p:spPr>
          <a:xfrm>
            <a:off x="669924" y="1484784"/>
            <a:ext cx="4633988" cy="4247317"/>
          </a:xfrm>
          <a:prstGeom prst="rect">
            <a:avLst/>
          </a:prstGeom>
          <a:noFill/>
        </p:spPr>
        <p:txBody>
          <a:bodyPr wrap="square" rtlCol="0">
            <a:spAutoFit/>
          </a:bodyPr>
          <a:lstStyle/>
          <a:p>
            <a:r>
              <a:rPr lang="zh-CN" altLang="en-US" dirty="0"/>
              <a:t>        水平集模型对图像进行分割原理，水平集是跟踪轮廓和表面运动的一种数 字化方法，它不直接对轮廓进行操作，而是将轮廓设置成一个高维函数的零水 平集。这个高维函数叫做水平集函数。然后对该水平集函数进行微分，通过从 输出中提取零水平集来得到运动的轮廓。使用水平集的主要优点是可以对任意 复杂的结构进行模式化和拓扑变换。    </a:t>
            </a:r>
            <a:endParaRPr lang="en-US" altLang="zh-CN" dirty="0"/>
          </a:p>
          <a:p>
            <a:r>
              <a:rPr lang="zh-CN" altLang="en-US" dirty="0"/>
              <a:t>       水平集</a:t>
            </a:r>
            <a:r>
              <a:rPr lang="en-US" altLang="zh-CN" dirty="0"/>
              <a:t>(</a:t>
            </a:r>
            <a:r>
              <a:rPr lang="en" altLang="zh-CN" dirty="0"/>
              <a:t>Level Set)</a:t>
            </a:r>
            <a:r>
              <a:rPr lang="zh-CN" altLang="en-US" dirty="0"/>
              <a:t>方法是由</a:t>
            </a:r>
            <a:r>
              <a:rPr lang="en" altLang="zh-CN" dirty="0"/>
              <a:t>Sethian</a:t>
            </a:r>
            <a:r>
              <a:rPr lang="zh-CN" altLang="en-US" dirty="0"/>
              <a:t>和</a:t>
            </a:r>
            <a:r>
              <a:rPr lang="en" altLang="zh-CN" dirty="0" err="1"/>
              <a:t>Osher</a:t>
            </a:r>
            <a:r>
              <a:rPr lang="zh-CN" altLang="en-US" dirty="0"/>
              <a:t>于</a:t>
            </a:r>
            <a:r>
              <a:rPr lang="en-US" altLang="zh-CN" dirty="0"/>
              <a:t>1988</a:t>
            </a:r>
            <a:r>
              <a:rPr lang="zh-CN" altLang="en-US" dirty="0"/>
              <a:t>年提出。简单来说，水平 集方法把低维的一 些计算上升到更高一维，把</a:t>
            </a:r>
            <a:r>
              <a:rPr lang="en" altLang="zh-CN" dirty="0"/>
              <a:t>N</a:t>
            </a:r>
            <a:r>
              <a:rPr lang="zh-CN" altLang="en-US" dirty="0"/>
              <a:t>维的描述看成是</a:t>
            </a:r>
            <a:r>
              <a:rPr lang="en" altLang="zh-CN" dirty="0"/>
              <a:t>N+1</a:t>
            </a:r>
            <a:r>
              <a:rPr lang="zh-CN" altLang="en-US" dirty="0"/>
              <a:t>维的一个 水平。比如，一个二维平面的圆，如 </a:t>
            </a:r>
            <a:r>
              <a:rPr lang="en" altLang="zh-CN" dirty="0"/>
              <a:t>x2+y2=1</a:t>
            </a:r>
            <a:r>
              <a:rPr lang="zh-CN" altLang="en" dirty="0"/>
              <a:t>，</a:t>
            </a:r>
            <a:r>
              <a:rPr lang="zh-CN" altLang="en-US" dirty="0"/>
              <a:t>可以看成三维中二元函数</a:t>
            </a:r>
            <a:r>
              <a:rPr lang="en" altLang="zh-CN" dirty="0"/>
              <a:t>f(</a:t>
            </a:r>
            <a:r>
              <a:rPr lang="en" altLang="zh-CN" dirty="0" err="1"/>
              <a:t>x,y</a:t>
            </a:r>
            <a:r>
              <a:rPr lang="en" altLang="zh-CN" dirty="0"/>
              <a:t>) = x2+y2</a:t>
            </a:r>
            <a:r>
              <a:rPr lang="zh-CN" altLang="en-US" dirty="0"/>
              <a:t>的</a:t>
            </a:r>
            <a:r>
              <a:rPr lang="en-US" altLang="zh-CN" dirty="0"/>
              <a:t>1</a:t>
            </a:r>
            <a:r>
              <a:rPr lang="zh-CN" altLang="en-US" dirty="0"/>
              <a:t>的水平集。如下图 </a:t>
            </a:r>
            <a:endParaRPr lang="zh-CN" altLang="en-US" dirty="0">
              <a:effectLst/>
            </a:endParaRPr>
          </a:p>
        </p:txBody>
      </p:sp>
      <p:pic>
        <p:nvPicPr>
          <p:cNvPr id="6" name="图片 5">
            <a:extLst>
              <a:ext uri="{FF2B5EF4-FFF2-40B4-BE49-F238E27FC236}">
                <a16:creationId xmlns:a16="http://schemas.microsoft.com/office/drawing/2014/main" id="{E7A90B5D-89D5-E647-9015-50A5C2F87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936" y="1065820"/>
            <a:ext cx="3873500" cy="1778000"/>
          </a:xfrm>
          <a:prstGeom prst="rect">
            <a:avLst/>
          </a:prstGeom>
        </p:spPr>
      </p:pic>
    </p:spTree>
    <p:extLst>
      <p:ext uri="{BB962C8B-B14F-4D97-AF65-F5344CB8AC3E}">
        <p14:creationId xmlns:p14="http://schemas.microsoft.com/office/powerpoint/2010/main" val="2253511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29</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6096000" cy="923330"/>
          </a:xfrm>
          <a:prstGeom prst="rect">
            <a:avLst/>
          </a:prstGeom>
        </p:spPr>
        <p:txBody>
          <a:bodyPr>
            <a:spAutoFit/>
          </a:bodyPr>
          <a:lstStyle/>
          <a:p>
            <a:r>
              <a:rPr lang="zh-CN" altLang="en-US" dirty="0"/>
              <a:t>        </a:t>
            </a:r>
            <a:r>
              <a:rPr lang="zh-CN" altLang="zh-CN" dirty="0"/>
              <a:t>本次实验在</a:t>
            </a:r>
            <a:r>
              <a:rPr lang="en-US" altLang="zh-CN" dirty="0"/>
              <a:t> MATLAB </a:t>
            </a:r>
            <a:r>
              <a:rPr lang="zh-CN" altLang="zh-CN" dirty="0"/>
              <a:t>环境下实现了</a:t>
            </a:r>
            <a:r>
              <a:rPr lang="en-US" altLang="zh-CN" dirty="0"/>
              <a:t> </a:t>
            </a:r>
            <a:r>
              <a:rPr lang="zh-CN" altLang="en-US" dirty="0"/>
              <a:t>基于水平集模型的图像分割，选取原图如下，左侧为星云图片，右侧为一个卡通手掌</a:t>
            </a:r>
            <a:endParaRPr kumimoji="1" lang="zh-CN" altLang="en-US" dirty="0"/>
          </a:p>
        </p:txBody>
      </p:sp>
      <p:pic>
        <p:nvPicPr>
          <p:cNvPr id="7" name="图片 6">
            <a:extLst>
              <a:ext uri="{FF2B5EF4-FFF2-40B4-BE49-F238E27FC236}">
                <a16:creationId xmlns:a16="http://schemas.microsoft.com/office/drawing/2014/main" id="{2A65966E-7673-CC4B-9C71-002BCB0C3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348880"/>
            <a:ext cx="9412511" cy="3629661"/>
          </a:xfrm>
          <a:prstGeom prst="rect">
            <a:avLst/>
          </a:prstGeom>
        </p:spPr>
      </p:pic>
    </p:spTree>
    <p:extLst>
      <p:ext uri="{BB962C8B-B14F-4D97-AF65-F5344CB8AC3E}">
        <p14:creationId xmlns:p14="http://schemas.microsoft.com/office/powerpoint/2010/main" val="195505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1. </a:t>
            </a:r>
            <a:r>
              <a:rPr lang="zh-CN" altLang="en-US" sz="3200" dirty="0"/>
              <a:t>图像特征提取</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/01</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代码实现</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30</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6096000" cy="646331"/>
          </a:xfrm>
          <a:prstGeom prst="rect">
            <a:avLst/>
          </a:prstGeom>
        </p:spPr>
        <p:txBody>
          <a:bodyPr>
            <a:spAutoFit/>
          </a:bodyPr>
          <a:lstStyle/>
          <a:p>
            <a:r>
              <a:rPr lang="zh-CN" altLang="en-US" dirty="0"/>
              <a:t>       这里只列出关键函数迭代的部分，其中使用标准的</a:t>
            </a:r>
            <a:r>
              <a:rPr lang="en" altLang="zh-CN" dirty="0"/>
              <a:t>Heaviside</a:t>
            </a:r>
            <a:r>
              <a:rPr lang="zh-CN" altLang="en-US" dirty="0"/>
              <a:t>函数，它产生的结果与正则化函数相似。</a:t>
            </a:r>
            <a:endParaRPr kumimoji="1" lang="zh-CN" altLang="en-US" dirty="0"/>
          </a:p>
        </p:txBody>
      </p:sp>
      <p:pic>
        <p:nvPicPr>
          <p:cNvPr id="10" name="图片 9">
            <a:extLst>
              <a:ext uri="{FF2B5EF4-FFF2-40B4-BE49-F238E27FC236}">
                <a16:creationId xmlns:a16="http://schemas.microsoft.com/office/drawing/2014/main" id="{779559BE-5964-E94C-AB18-1854EC2F3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1448076"/>
            <a:ext cx="4477863" cy="4440284"/>
          </a:xfrm>
          <a:prstGeom prst="rect">
            <a:avLst/>
          </a:prstGeom>
        </p:spPr>
      </p:pic>
    </p:spTree>
    <p:extLst>
      <p:ext uri="{BB962C8B-B14F-4D97-AF65-F5344CB8AC3E}">
        <p14:creationId xmlns:p14="http://schemas.microsoft.com/office/powerpoint/2010/main" val="356887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31</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7" name="图片 6">
            <a:extLst>
              <a:ext uri="{FF2B5EF4-FFF2-40B4-BE49-F238E27FC236}">
                <a16:creationId xmlns:a16="http://schemas.microsoft.com/office/drawing/2014/main" id="{4D3FBC77-01E4-6C4A-850C-A7BFECA4A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348880"/>
            <a:ext cx="4743432" cy="3844156"/>
          </a:xfrm>
          <a:prstGeom prst="rect">
            <a:avLst/>
          </a:prstGeom>
        </p:spPr>
      </p:pic>
      <p:pic>
        <p:nvPicPr>
          <p:cNvPr id="9" name="图片 8">
            <a:extLst>
              <a:ext uri="{FF2B5EF4-FFF2-40B4-BE49-F238E27FC236}">
                <a16:creationId xmlns:a16="http://schemas.microsoft.com/office/drawing/2014/main" id="{D6F9B46F-84C1-E544-9AB1-D34F32CC0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150" y="2487377"/>
            <a:ext cx="4328393" cy="3567162"/>
          </a:xfrm>
          <a:prstGeom prst="rect">
            <a:avLst/>
          </a:prstGeom>
        </p:spPr>
      </p:pic>
      <p:sp>
        <p:nvSpPr>
          <p:cNvPr id="11" name="文本框 10">
            <a:extLst>
              <a:ext uri="{FF2B5EF4-FFF2-40B4-BE49-F238E27FC236}">
                <a16:creationId xmlns:a16="http://schemas.microsoft.com/office/drawing/2014/main" id="{454A0707-81A7-A74B-8888-0C3C5498863C}"/>
              </a:ext>
            </a:extLst>
          </p:cNvPr>
          <p:cNvSpPr txBox="1"/>
          <p:nvPr/>
        </p:nvSpPr>
        <p:spPr>
          <a:xfrm>
            <a:off x="2129879" y="1425713"/>
            <a:ext cx="6480720" cy="646331"/>
          </a:xfrm>
          <a:prstGeom prst="rect">
            <a:avLst/>
          </a:prstGeom>
          <a:noFill/>
        </p:spPr>
        <p:txBody>
          <a:bodyPr wrap="square" rtlCol="0">
            <a:spAutoFit/>
          </a:bodyPr>
          <a:lstStyle/>
          <a:p>
            <a:r>
              <a:rPr kumimoji="1" lang="zh-CN" altLang="en-US" dirty="0"/>
              <a:t>设置迭代次数为</a:t>
            </a:r>
            <a:r>
              <a:rPr kumimoji="1" lang="en-US" altLang="zh-CN" dirty="0"/>
              <a:t>20</a:t>
            </a:r>
            <a:r>
              <a:rPr kumimoji="1" lang="zh-CN" altLang="en-US" dirty="0"/>
              <a:t>次，运行并观察结果，发现，图像并没有被很好的分割开，图中蓝色线条没有完全隔开图像与环境</a:t>
            </a:r>
          </a:p>
        </p:txBody>
      </p:sp>
    </p:spTree>
    <p:extLst>
      <p:ext uri="{BB962C8B-B14F-4D97-AF65-F5344CB8AC3E}">
        <p14:creationId xmlns:p14="http://schemas.microsoft.com/office/powerpoint/2010/main" val="375732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32</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6" name="图片 5">
            <a:extLst>
              <a:ext uri="{FF2B5EF4-FFF2-40B4-BE49-F238E27FC236}">
                <a16:creationId xmlns:a16="http://schemas.microsoft.com/office/drawing/2014/main" id="{390B2CAD-98E2-6840-9D8A-32E68BC5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2345676"/>
            <a:ext cx="4752826" cy="3838455"/>
          </a:xfrm>
          <a:prstGeom prst="rect">
            <a:avLst/>
          </a:prstGeom>
        </p:spPr>
      </p:pic>
      <p:pic>
        <p:nvPicPr>
          <p:cNvPr id="8" name="图片 7">
            <a:extLst>
              <a:ext uri="{FF2B5EF4-FFF2-40B4-BE49-F238E27FC236}">
                <a16:creationId xmlns:a16="http://schemas.microsoft.com/office/drawing/2014/main" id="{A6CD1CD3-0BB5-2A46-BFF1-EDED5D5D0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015" y="2192042"/>
            <a:ext cx="5253193" cy="3937345"/>
          </a:xfrm>
          <a:prstGeom prst="rect">
            <a:avLst/>
          </a:prstGeom>
        </p:spPr>
      </p:pic>
      <p:sp>
        <p:nvSpPr>
          <p:cNvPr id="9" name="文本框 8">
            <a:extLst>
              <a:ext uri="{FF2B5EF4-FFF2-40B4-BE49-F238E27FC236}">
                <a16:creationId xmlns:a16="http://schemas.microsoft.com/office/drawing/2014/main" id="{0726F18C-CDE5-4043-8569-607BD946B482}"/>
              </a:ext>
            </a:extLst>
          </p:cNvPr>
          <p:cNvSpPr txBox="1"/>
          <p:nvPr/>
        </p:nvSpPr>
        <p:spPr>
          <a:xfrm>
            <a:off x="2129879" y="1425713"/>
            <a:ext cx="6480720" cy="646331"/>
          </a:xfrm>
          <a:prstGeom prst="rect">
            <a:avLst/>
          </a:prstGeom>
          <a:noFill/>
        </p:spPr>
        <p:txBody>
          <a:bodyPr wrap="square" rtlCol="0">
            <a:spAutoFit/>
          </a:bodyPr>
          <a:lstStyle/>
          <a:p>
            <a:r>
              <a:rPr kumimoji="1" lang="zh-CN" altLang="en-US" dirty="0"/>
              <a:t>更改迭代次数为</a:t>
            </a:r>
            <a:r>
              <a:rPr kumimoji="1" lang="en-US" altLang="zh-CN" dirty="0"/>
              <a:t>100</a:t>
            </a:r>
            <a:r>
              <a:rPr kumimoji="1" lang="zh-CN" altLang="en-US" dirty="0"/>
              <a:t>次，运行并观察结果，发现图像与分割蓝线紧密贴合</a:t>
            </a:r>
          </a:p>
        </p:txBody>
      </p:sp>
    </p:spTree>
    <p:extLst>
      <p:ext uri="{BB962C8B-B14F-4D97-AF65-F5344CB8AC3E}">
        <p14:creationId xmlns:p14="http://schemas.microsoft.com/office/powerpoint/2010/main" val="1287142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0cd5ff57-a39c-496a-8f96-726bae8f6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5719" y="0"/>
            <a:ext cx="9754433" cy="6858000"/>
            <a:chOff x="665719" y="0"/>
            <a:chExt cx="9754433" cy="6858000"/>
          </a:xfrm>
        </p:grpSpPr>
        <p:grpSp>
          <p:nvGrpSpPr>
            <p:cNvPr id="3" name="ïśḻîde"/>
            <p:cNvGrpSpPr/>
            <p:nvPr/>
          </p:nvGrpSpPr>
          <p:grpSpPr>
            <a:xfrm>
              <a:off x="4622143" y="0"/>
              <a:ext cx="2311730" cy="6858000"/>
              <a:chOff x="4622143" y="0"/>
              <a:chExt cx="2311730" cy="6858000"/>
            </a:xfrm>
          </p:grpSpPr>
          <p:sp>
            <p:nvSpPr>
              <p:cNvPr id="15" name="îsľïde"/>
              <p:cNvSpPr/>
              <p:nvPr/>
            </p:nvSpPr>
            <p:spPr bwMode="auto">
              <a:xfrm>
                <a:off x="4907471" y="0"/>
                <a:ext cx="72008" cy="6858000"/>
              </a:xfrm>
              <a:prstGeom prst="rect">
                <a:avLst/>
              </a:prstGeom>
              <a:solidFill>
                <a:schemeClr val="tx2">
                  <a:lumMod val="20000"/>
                  <a:lumOff val="80000"/>
                </a:schemeClr>
              </a:solidFill>
              <a:ln w="19050">
                <a:noFill/>
                <a:round/>
              </a:ln>
            </p:spPr>
            <p:txBody>
              <a:bodyPr anchor="ctr"/>
              <a:lstStyle/>
              <a:p>
                <a:pPr algn="ctr"/>
                <a:endParaRPr/>
              </a:p>
            </p:txBody>
          </p:sp>
          <p:sp>
            <p:nvSpPr>
              <p:cNvPr id="17" name="iṣḷíḍê"/>
              <p:cNvSpPr/>
              <p:nvPr/>
            </p:nvSpPr>
            <p:spPr bwMode="auto">
              <a:xfrm>
                <a:off x="4622143" y="2557843"/>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07</a:t>
                </a:r>
              </a:p>
            </p:txBody>
          </p:sp>
          <p:sp>
            <p:nvSpPr>
              <p:cNvPr id="18" name="i$lïďè"/>
              <p:cNvSpPr/>
              <p:nvPr/>
            </p:nvSpPr>
            <p:spPr bwMode="auto">
              <a:xfrm>
                <a:off x="4622143" y="3967489"/>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r>
                  <a:rPr lang="en-US" altLang="zh-CN" sz="2800" dirty="0">
                    <a:solidFill>
                      <a:schemeClr val="tx2"/>
                    </a:solidFill>
                    <a:latin typeface="Impact" panose="020B0806030902050204" pitchFamily="34" charset="0"/>
                  </a:rPr>
                  <a:t>08</a:t>
                </a:r>
              </a:p>
            </p:txBody>
          </p:sp>
          <p:sp>
            <p:nvSpPr>
              <p:cNvPr id="19" name="î$lïḋè"/>
              <p:cNvSpPr/>
              <p:nvPr/>
            </p:nvSpPr>
            <p:spPr bwMode="auto">
              <a:xfrm>
                <a:off x="6291209" y="2489364"/>
                <a:ext cx="642664" cy="642664"/>
              </a:xfrm>
              <a:prstGeom prst="ellipse">
                <a:avLst/>
              </a:prstGeom>
              <a:solidFill>
                <a:schemeClr val="bg1"/>
              </a:solidFill>
              <a:ln w="57150">
                <a:solidFill>
                  <a:schemeClr val="bg1"/>
                </a:solidFill>
                <a:round/>
              </a:ln>
            </p:spPr>
            <p:txBody>
              <a:bodyPr rot="0" spcFirstLastPara="0" vert="horz" wrap="none" lIns="90000" tIns="46800" rIns="90000" bIns="46800" anchor="ctr" anchorCtr="1" forceAA="0" compatLnSpc="1">
                <a:normAutofit fontScale="92500" lnSpcReduction="10000"/>
              </a:bodyPr>
              <a:lstStyle/>
              <a:p>
                <a:pPr algn="ctr"/>
                <a:endParaRPr lang="en-US" altLang="zh-CN" sz="2800" dirty="0">
                  <a:solidFill>
                    <a:schemeClr val="tx2"/>
                  </a:solidFill>
                  <a:latin typeface="Impact" panose="020B0806030902050204" pitchFamily="34" charset="0"/>
                </a:endParaRPr>
              </a:p>
            </p:txBody>
          </p:sp>
        </p:grpSp>
        <p:sp>
          <p:nvSpPr>
            <p:cNvPr id="6" name="iš1ïḓê"/>
            <p:cNvSpPr txBox="1"/>
            <p:nvPr/>
          </p:nvSpPr>
          <p:spPr>
            <a:xfrm>
              <a:off x="665719" y="4098249"/>
              <a:ext cx="3728551" cy="381143"/>
            </a:xfrm>
            <a:prstGeom prst="rect">
              <a:avLst/>
            </a:prstGeom>
            <a:noFill/>
          </p:spPr>
          <p:txBody>
            <a:bodyPr wrap="none" lIns="90000" tIns="46800" rIns="90000" bIns="46800" anchor="b" anchorCtr="0">
              <a:noAutofit/>
            </a:bodyPr>
            <a:lstStyle/>
            <a:p>
              <a:pPr algn="r"/>
              <a:r>
                <a:rPr lang="zh-CN" altLang="en-US" sz="2800" b="1" dirty="0"/>
                <a:t>图像分割</a:t>
              </a:r>
            </a:p>
          </p:txBody>
        </p:sp>
        <p:sp>
          <p:nvSpPr>
            <p:cNvPr id="8" name="ïṣ1ïḋê"/>
            <p:cNvSpPr txBox="1"/>
            <p:nvPr/>
          </p:nvSpPr>
          <p:spPr>
            <a:xfrm>
              <a:off x="665719" y="2688603"/>
              <a:ext cx="3728551" cy="381143"/>
            </a:xfrm>
            <a:prstGeom prst="rect">
              <a:avLst/>
            </a:prstGeom>
            <a:noFill/>
          </p:spPr>
          <p:txBody>
            <a:bodyPr wrap="none" lIns="90000" tIns="46800" rIns="90000" bIns="46800" anchor="b" anchorCtr="0">
              <a:noAutofit/>
            </a:bodyPr>
            <a:lstStyle/>
            <a:p>
              <a:pPr algn="r"/>
              <a:r>
                <a:rPr lang="zh-CN" altLang="en-US" sz="2800" b="1" dirty="0"/>
                <a:t>图像分类</a:t>
              </a:r>
            </a:p>
          </p:txBody>
        </p:sp>
        <p:grpSp>
          <p:nvGrpSpPr>
            <p:cNvPr id="12" name="ïṡlîdè"/>
            <p:cNvGrpSpPr/>
            <p:nvPr/>
          </p:nvGrpSpPr>
          <p:grpSpPr>
            <a:xfrm>
              <a:off x="5699953" y="158020"/>
              <a:ext cx="4720199" cy="744476"/>
              <a:chOff x="5699953" y="158020"/>
              <a:chExt cx="4720199" cy="744476"/>
            </a:xfrm>
          </p:grpSpPr>
          <p:sp>
            <p:nvSpPr>
              <p:cNvPr id="13" name="íṧľíḋe"/>
              <p:cNvSpPr/>
              <p:nvPr/>
            </p:nvSpPr>
            <p:spPr>
              <a:xfrm>
                <a:off x="7198224" y="158020"/>
                <a:ext cx="3221928" cy="605371"/>
              </a:xfrm>
              <a:prstGeom prst="rect">
                <a:avLst/>
              </a:prstGeom>
            </p:spPr>
            <p:txBody>
              <a:bodyPr wrap="none" lIns="90000" tIns="46800" rIns="90000" bIns="46800" anchor="ctr" anchorCtr="0">
                <a:noAutofit/>
              </a:bodyPr>
              <a:lstStyle/>
              <a:p>
                <a:pPr>
                  <a:lnSpc>
                    <a:spcPct val="150000"/>
                  </a:lnSpc>
                </a:pPr>
                <a:r>
                  <a:rPr lang="zh-CN" altLang="en-US" sz="3600" b="1" spc="300" dirty="0">
                    <a:solidFill>
                      <a:schemeClr val="tx2"/>
                    </a:solidFill>
                  </a:rPr>
                  <a:t>深度学习部分</a:t>
                </a:r>
              </a:p>
            </p:txBody>
          </p:sp>
          <p:sp>
            <p:nvSpPr>
              <p:cNvPr id="14" name="í$ľíḓe"/>
              <p:cNvSpPr/>
              <p:nvPr/>
            </p:nvSpPr>
            <p:spPr bwMode="auto">
              <a:xfrm>
                <a:off x="5699953" y="260648"/>
                <a:ext cx="674448" cy="641848"/>
              </a:xfrm>
              <a:custGeom>
                <a:avLst/>
                <a:gdLst>
                  <a:gd name="T0" fmla="*/ 0 w 3951"/>
                  <a:gd name="T1" fmla="*/ 1583116 h 3950"/>
                  <a:gd name="T2" fmla="*/ 108452 w 3951"/>
                  <a:gd name="T3" fmla="*/ 1477575 h 3950"/>
                  <a:gd name="T4" fmla="*/ 1692401 w 3951"/>
                  <a:gd name="T5" fmla="*/ 1477575 h 3950"/>
                  <a:gd name="T6" fmla="*/ 1800397 w 3951"/>
                  <a:gd name="T7" fmla="*/ 1583116 h 3950"/>
                  <a:gd name="T8" fmla="*/ 756431 w 3951"/>
                  <a:gd name="T9" fmla="*/ 771741 h 3950"/>
                  <a:gd name="T10" fmla="*/ 1044422 w 3951"/>
                  <a:gd name="T11" fmla="*/ 771741 h 3950"/>
                  <a:gd name="T12" fmla="*/ 1512406 w 3951"/>
                  <a:gd name="T13" fmla="*/ 771741 h 3950"/>
                  <a:gd name="T14" fmla="*/ 1512406 w 3951"/>
                  <a:gd name="T15" fmla="*/ 1547936 h 3950"/>
                  <a:gd name="T16" fmla="*/ 1044422 w 3951"/>
                  <a:gd name="T17" fmla="*/ 1547936 h 3950"/>
                  <a:gd name="T18" fmla="*/ 756431 w 3951"/>
                  <a:gd name="T19" fmla="*/ 1547936 h 3950"/>
                  <a:gd name="T20" fmla="*/ 288446 w 3951"/>
                  <a:gd name="T21" fmla="*/ 1547936 h 3950"/>
                  <a:gd name="T22" fmla="*/ 288446 w 3951"/>
                  <a:gd name="T23" fmla="*/ 771741 h 3950"/>
                  <a:gd name="T24" fmla="*/ 1296413 w 3951"/>
                  <a:gd name="T25" fmla="*/ 1512755 h 3950"/>
                  <a:gd name="T26" fmla="*/ 1296413 w 3951"/>
                  <a:gd name="T27" fmla="*/ 1301673 h 3950"/>
                  <a:gd name="T28" fmla="*/ 1512406 w 3951"/>
                  <a:gd name="T29" fmla="*/ 1266493 h 3950"/>
                  <a:gd name="T30" fmla="*/ 1296413 w 3951"/>
                  <a:gd name="T31" fmla="*/ 1266493 h 3950"/>
                  <a:gd name="T32" fmla="*/ 1512406 w 3951"/>
                  <a:gd name="T33" fmla="*/ 806922 h 3950"/>
                  <a:gd name="T34" fmla="*/ 1044422 w 3951"/>
                  <a:gd name="T35" fmla="*/ 1512755 h 3950"/>
                  <a:gd name="T36" fmla="*/ 1044422 w 3951"/>
                  <a:gd name="T37" fmla="*/ 1301673 h 3950"/>
                  <a:gd name="T38" fmla="*/ 1260415 w 3951"/>
                  <a:gd name="T39" fmla="*/ 1266493 h 3950"/>
                  <a:gd name="T40" fmla="*/ 1044422 w 3951"/>
                  <a:gd name="T41" fmla="*/ 1266493 h 3950"/>
                  <a:gd name="T42" fmla="*/ 1260415 w 3951"/>
                  <a:gd name="T43" fmla="*/ 806922 h 3950"/>
                  <a:gd name="T44" fmla="*/ 792430 w 3951"/>
                  <a:gd name="T45" fmla="*/ 1512755 h 3950"/>
                  <a:gd name="T46" fmla="*/ 792430 w 3951"/>
                  <a:gd name="T47" fmla="*/ 1301673 h 3950"/>
                  <a:gd name="T48" fmla="*/ 1008423 w 3951"/>
                  <a:gd name="T49" fmla="*/ 1266493 h 3950"/>
                  <a:gd name="T50" fmla="*/ 792430 w 3951"/>
                  <a:gd name="T51" fmla="*/ 1266493 h 3950"/>
                  <a:gd name="T52" fmla="*/ 1008423 w 3951"/>
                  <a:gd name="T53" fmla="*/ 806922 h 3950"/>
                  <a:gd name="T54" fmla="*/ 540438 w 3951"/>
                  <a:gd name="T55" fmla="*/ 1512755 h 3950"/>
                  <a:gd name="T56" fmla="*/ 540438 w 3951"/>
                  <a:gd name="T57" fmla="*/ 1301673 h 3950"/>
                  <a:gd name="T58" fmla="*/ 756431 w 3951"/>
                  <a:gd name="T59" fmla="*/ 1266493 h 3950"/>
                  <a:gd name="T60" fmla="*/ 540438 w 3951"/>
                  <a:gd name="T61" fmla="*/ 1266493 h 3950"/>
                  <a:gd name="T62" fmla="*/ 756431 w 3951"/>
                  <a:gd name="T63" fmla="*/ 806922 h 3950"/>
                  <a:gd name="T64" fmla="*/ 288446 w 3951"/>
                  <a:gd name="T65" fmla="*/ 1512755 h 3950"/>
                  <a:gd name="T66" fmla="*/ 288446 w 3951"/>
                  <a:gd name="T67" fmla="*/ 1301673 h 3950"/>
                  <a:gd name="T68" fmla="*/ 504439 w 3951"/>
                  <a:gd name="T69" fmla="*/ 1266493 h 3950"/>
                  <a:gd name="T70" fmla="*/ 288446 w 3951"/>
                  <a:gd name="T71" fmla="*/ 1266493 h 3950"/>
                  <a:gd name="T72" fmla="*/ 504439 w 3951"/>
                  <a:gd name="T73" fmla="*/ 806922 h 3950"/>
                  <a:gd name="T74" fmla="*/ 0 w 3951"/>
                  <a:gd name="T75" fmla="*/ 316623 h 3950"/>
                  <a:gd name="T76" fmla="*/ 252447 w 3951"/>
                  <a:gd name="T77" fmla="*/ 492525 h 3950"/>
                  <a:gd name="T78" fmla="*/ 1260415 w 3951"/>
                  <a:gd name="T79" fmla="*/ 140721 h 3950"/>
                  <a:gd name="T80" fmla="*/ 1548405 w 3951"/>
                  <a:gd name="T81" fmla="*/ 140721 h 3950"/>
                  <a:gd name="T82" fmla="*/ 1800397 w 3951"/>
                  <a:gd name="T83" fmla="*/ 703607 h 3950"/>
                  <a:gd name="T84" fmla="*/ 1296413 w 3951"/>
                  <a:gd name="T85" fmla="*/ 105541 h 3950"/>
                  <a:gd name="T86" fmla="*/ 1512406 w 3951"/>
                  <a:gd name="T87" fmla="*/ 457345 h 3950"/>
                  <a:gd name="T88" fmla="*/ 288446 w 3951"/>
                  <a:gd name="T89" fmla="*/ 105541 h 3950"/>
                  <a:gd name="T90" fmla="*/ 504439 w 3951"/>
                  <a:gd name="T91" fmla="*/ 457345 h 39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1" h="3950">
                    <a:moveTo>
                      <a:pt x="3556" y="3950"/>
                    </a:moveTo>
                    <a:cubicBezTo>
                      <a:pt x="396" y="3950"/>
                      <a:pt x="396" y="3950"/>
                      <a:pt x="396" y="3950"/>
                    </a:cubicBezTo>
                    <a:cubicBezTo>
                      <a:pt x="177" y="3950"/>
                      <a:pt x="0" y="3773"/>
                      <a:pt x="0" y="3555"/>
                    </a:cubicBezTo>
                    <a:cubicBezTo>
                      <a:pt x="0" y="1738"/>
                      <a:pt x="0" y="1738"/>
                      <a:pt x="0" y="1738"/>
                    </a:cubicBezTo>
                    <a:cubicBezTo>
                      <a:pt x="244" y="1738"/>
                      <a:pt x="244" y="1738"/>
                      <a:pt x="244" y="1738"/>
                    </a:cubicBezTo>
                    <a:cubicBezTo>
                      <a:pt x="243" y="2424"/>
                      <a:pt x="238" y="3318"/>
                      <a:pt x="238" y="3318"/>
                    </a:cubicBezTo>
                    <a:cubicBezTo>
                      <a:pt x="238" y="3536"/>
                      <a:pt x="494" y="3713"/>
                      <a:pt x="712" y="3713"/>
                    </a:cubicBezTo>
                    <a:cubicBezTo>
                      <a:pt x="3240" y="3713"/>
                      <a:pt x="3240" y="3713"/>
                      <a:pt x="3240" y="3713"/>
                    </a:cubicBezTo>
                    <a:cubicBezTo>
                      <a:pt x="3458" y="3713"/>
                      <a:pt x="3714" y="3536"/>
                      <a:pt x="3714" y="3318"/>
                    </a:cubicBezTo>
                    <a:cubicBezTo>
                      <a:pt x="3714" y="3318"/>
                      <a:pt x="3709" y="2404"/>
                      <a:pt x="3707" y="1738"/>
                    </a:cubicBezTo>
                    <a:cubicBezTo>
                      <a:pt x="3951" y="1738"/>
                      <a:pt x="3951" y="1738"/>
                      <a:pt x="3951" y="1738"/>
                    </a:cubicBezTo>
                    <a:cubicBezTo>
                      <a:pt x="3951" y="3555"/>
                      <a:pt x="3951" y="3555"/>
                      <a:pt x="3951" y="3555"/>
                    </a:cubicBezTo>
                    <a:cubicBezTo>
                      <a:pt x="3951" y="3773"/>
                      <a:pt x="3774" y="3950"/>
                      <a:pt x="3556" y="3950"/>
                    </a:cubicBezTo>
                    <a:close/>
                    <a:moveTo>
                      <a:pt x="1186" y="1733"/>
                    </a:moveTo>
                    <a:cubicBezTo>
                      <a:pt x="1660" y="1733"/>
                      <a:pt x="1660" y="1733"/>
                      <a:pt x="1660" y="1733"/>
                    </a:cubicBezTo>
                    <a:cubicBezTo>
                      <a:pt x="1739" y="1733"/>
                      <a:pt x="1739" y="1733"/>
                      <a:pt x="1739" y="1733"/>
                    </a:cubicBezTo>
                    <a:cubicBezTo>
                      <a:pt x="2213" y="1733"/>
                      <a:pt x="2213" y="1733"/>
                      <a:pt x="2213" y="1733"/>
                    </a:cubicBezTo>
                    <a:cubicBezTo>
                      <a:pt x="2292" y="1733"/>
                      <a:pt x="2292" y="1733"/>
                      <a:pt x="2292" y="1733"/>
                    </a:cubicBezTo>
                    <a:cubicBezTo>
                      <a:pt x="2766" y="1733"/>
                      <a:pt x="2766" y="1733"/>
                      <a:pt x="2766" y="1733"/>
                    </a:cubicBezTo>
                    <a:cubicBezTo>
                      <a:pt x="2845" y="1733"/>
                      <a:pt x="2845" y="1733"/>
                      <a:pt x="2845" y="1733"/>
                    </a:cubicBezTo>
                    <a:cubicBezTo>
                      <a:pt x="3319" y="1733"/>
                      <a:pt x="3319" y="1733"/>
                      <a:pt x="3319" y="1733"/>
                    </a:cubicBezTo>
                    <a:cubicBezTo>
                      <a:pt x="3398" y="1733"/>
                      <a:pt x="3398" y="1733"/>
                      <a:pt x="3398" y="1733"/>
                    </a:cubicBezTo>
                    <a:cubicBezTo>
                      <a:pt x="3398" y="3476"/>
                      <a:pt x="3398" y="3476"/>
                      <a:pt x="3398" y="3476"/>
                    </a:cubicBezTo>
                    <a:cubicBezTo>
                      <a:pt x="3319" y="3476"/>
                      <a:pt x="3319" y="3476"/>
                      <a:pt x="3319" y="3476"/>
                    </a:cubicBezTo>
                    <a:cubicBezTo>
                      <a:pt x="2845" y="3476"/>
                      <a:pt x="2845" y="3476"/>
                      <a:pt x="2845" y="3476"/>
                    </a:cubicBezTo>
                    <a:cubicBezTo>
                      <a:pt x="2766" y="3476"/>
                      <a:pt x="2766" y="3476"/>
                      <a:pt x="2766" y="3476"/>
                    </a:cubicBezTo>
                    <a:cubicBezTo>
                      <a:pt x="2292" y="3476"/>
                      <a:pt x="2292" y="3476"/>
                      <a:pt x="2292" y="3476"/>
                    </a:cubicBezTo>
                    <a:cubicBezTo>
                      <a:pt x="2213" y="3476"/>
                      <a:pt x="2213" y="3476"/>
                      <a:pt x="2213" y="3476"/>
                    </a:cubicBezTo>
                    <a:cubicBezTo>
                      <a:pt x="1739" y="3476"/>
                      <a:pt x="1739" y="3476"/>
                      <a:pt x="1739" y="3476"/>
                    </a:cubicBezTo>
                    <a:cubicBezTo>
                      <a:pt x="1660" y="3476"/>
                      <a:pt x="1660" y="3476"/>
                      <a:pt x="1660" y="3476"/>
                    </a:cubicBezTo>
                    <a:cubicBezTo>
                      <a:pt x="1186" y="3476"/>
                      <a:pt x="1186" y="3476"/>
                      <a:pt x="1186" y="3476"/>
                    </a:cubicBezTo>
                    <a:cubicBezTo>
                      <a:pt x="1107" y="3476"/>
                      <a:pt x="1107" y="3476"/>
                      <a:pt x="1107" y="3476"/>
                    </a:cubicBezTo>
                    <a:cubicBezTo>
                      <a:pt x="633" y="3476"/>
                      <a:pt x="633" y="3476"/>
                      <a:pt x="633" y="3476"/>
                    </a:cubicBezTo>
                    <a:cubicBezTo>
                      <a:pt x="554" y="3476"/>
                      <a:pt x="554" y="3476"/>
                      <a:pt x="554" y="3476"/>
                    </a:cubicBezTo>
                    <a:cubicBezTo>
                      <a:pt x="554" y="1733"/>
                      <a:pt x="554" y="1733"/>
                      <a:pt x="554" y="1733"/>
                    </a:cubicBezTo>
                    <a:cubicBezTo>
                      <a:pt x="633" y="1733"/>
                      <a:pt x="633" y="1733"/>
                      <a:pt x="633" y="1733"/>
                    </a:cubicBezTo>
                    <a:cubicBezTo>
                      <a:pt x="1107" y="1733"/>
                      <a:pt x="1107" y="1733"/>
                      <a:pt x="1107" y="1733"/>
                    </a:cubicBezTo>
                    <a:lnTo>
                      <a:pt x="1186" y="1733"/>
                    </a:lnTo>
                    <a:close/>
                    <a:moveTo>
                      <a:pt x="2845" y="3397"/>
                    </a:moveTo>
                    <a:cubicBezTo>
                      <a:pt x="3319" y="3397"/>
                      <a:pt x="3319" y="3397"/>
                      <a:pt x="3319" y="3397"/>
                    </a:cubicBezTo>
                    <a:cubicBezTo>
                      <a:pt x="3319" y="2923"/>
                      <a:pt x="3319" y="2923"/>
                      <a:pt x="3319" y="2923"/>
                    </a:cubicBezTo>
                    <a:cubicBezTo>
                      <a:pt x="2845" y="2923"/>
                      <a:pt x="2845" y="2923"/>
                      <a:pt x="2845" y="2923"/>
                    </a:cubicBezTo>
                    <a:lnTo>
                      <a:pt x="2845" y="3397"/>
                    </a:lnTo>
                    <a:close/>
                    <a:moveTo>
                      <a:pt x="2845" y="2844"/>
                    </a:moveTo>
                    <a:cubicBezTo>
                      <a:pt x="3319" y="2844"/>
                      <a:pt x="3319" y="2844"/>
                      <a:pt x="3319" y="2844"/>
                    </a:cubicBezTo>
                    <a:cubicBezTo>
                      <a:pt x="3319" y="2370"/>
                      <a:pt x="3319" y="2370"/>
                      <a:pt x="3319" y="2370"/>
                    </a:cubicBezTo>
                    <a:cubicBezTo>
                      <a:pt x="2845" y="2370"/>
                      <a:pt x="2845" y="2370"/>
                      <a:pt x="2845" y="2370"/>
                    </a:cubicBezTo>
                    <a:lnTo>
                      <a:pt x="2845" y="2844"/>
                    </a:lnTo>
                    <a:close/>
                    <a:moveTo>
                      <a:pt x="2845" y="2291"/>
                    </a:moveTo>
                    <a:cubicBezTo>
                      <a:pt x="3319" y="2291"/>
                      <a:pt x="3319" y="2291"/>
                      <a:pt x="3319" y="2291"/>
                    </a:cubicBezTo>
                    <a:cubicBezTo>
                      <a:pt x="3319" y="1812"/>
                      <a:pt x="3319" y="1812"/>
                      <a:pt x="3319" y="1812"/>
                    </a:cubicBezTo>
                    <a:cubicBezTo>
                      <a:pt x="2845" y="1812"/>
                      <a:pt x="2845" y="1812"/>
                      <a:pt x="2845" y="1812"/>
                    </a:cubicBezTo>
                    <a:lnTo>
                      <a:pt x="2845" y="2291"/>
                    </a:lnTo>
                    <a:close/>
                    <a:moveTo>
                      <a:pt x="2292" y="3397"/>
                    </a:moveTo>
                    <a:cubicBezTo>
                      <a:pt x="2766" y="3397"/>
                      <a:pt x="2766" y="3397"/>
                      <a:pt x="2766" y="3397"/>
                    </a:cubicBezTo>
                    <a:cubicBezTo>
                      <a:pt x="2766" y="2923"/>
                      <a:pt x="2766" y="2923"/>
                      <a:pt x="2766" y="2923"/>
                    </a:cubicBezTo>
                    <a:cubicBezTo>
                      <a:pt x="2292" y="2923"/>
                      <a:pt x="2292" y="2923"/>
                      <a:pt x="2292" y="2923"/>
                    </a:cubicBezTo>
                    <a:lnTo>
                      <a:pt x="2292" y="3397"/>
                    </a:lnTo>
                    <a:close/>
                    <a:moveTo>
                      <a:pt x="2292" y="2844"/>
                    </a:moveTo>
                    <a:cubicBezTo>
                      <a:pt x="2766" y="2844"/>
                      <a:pt x="2766" y="2844"/>
                      <a:pt x="2766" y="2844"/>
                    </a:cubicBezTo>
                    <a:cubicBezTo>
                      <a:pt x="2766" y="2370"/>
                      <a:pt x="2766" y="2370"/>
                      <a:pt x="2766" y="2370"/>
                    </a:cubicBezTo>
                    <a:cubicBezTo>
                      <a:pt x="2292" y="2370"/>
                      <a:pt x="2292" y="2370"/>
                      <a:pt x="2292" y="2370"/>
                    </a:cubicBezTo>
                    <a:lnTo>
                      <a:pt x="2292" y="2844"/>
                    </a:lnTo>
                    <a:close/>
                    <a:moveTo>
                      <a:pt x="2292" y="2291"/>
                    </a:moveTo>
                    <a:cubicBezTo>
                      <a:pt x="2766" y="2291"/>
                      <a:pt x="2766" y="2291"/>
                      <a:pt x="2766" y="2291"/>
                    </a:cubicBezTo>
                    <a:cubicBezTo>
                      <a:pt x="2766" y="1812"/>
                      <a:pt x="2766" y="1812"/>
                      <a:pt x="2766" y="1812"/>
                    </a:cubicBezTo>
                    <a:cubicBezTo>
                      <a:pt x="2292" y="1812"/>
                      <a:pt x="2292" y="1812"/>
                      <a:pt x="2292" y="1812"/>
                    </a:cubicBezTo>
                    <a:lnTo>
                      <a:pt x="2292" y="2291"/>
                    </a:lnTo>
                    <a:close/>
                    <a:moveTo>
                      <a:pt x="1739" y="3397"/>
                    </a:moveTo>
                    <a:cubicBezTo>
                      <a:pt x="2213" y="3397"/>
                      <a:pt x="2213" y="3397"/>
                      <a:pt x="2213" y="3397"/>
                    </a:cubicBezTo>
                    <a:cubicBezTo>
                      <a:pt x="2213" y="2923"/>
                      <a:pt x="2213" y="2923"/>
                      <a:pt x="2213" y="2923"/>
                    </a:cubicBezTo>
                    <a:cubicBezTo>
                      <a:pt x="1739" y="2923"/>
                      <a:pt x="1739" y="2923"/>
                      <a:pt x="1739" y="2923"/>
                    </a:cubicBezTo>
                    <a:lnTo>
                      <a:pt x="1739" y="3397"/>
                    </a:lnTo>
                    <a:close/>
                    <a:moveTo>
                      <a:pt x="1739" y="2844"/>
                    </a:moveTo>
                    <a:cubicBezTo>
                      <a:pt x="2213" y="2844"/>
                      <a:pt x="2213" y="2844"/>
                      <a:pt x="2213" y="2844"/>
                    </a:cubicBezTo>
                    <a:cubicBezTo>
                      <a:pt x="2213" y="2370"/>
                      <a:pt x="2213" y="2370"/>
                      <a:pt x="2213" y="2370"/>
                    </a:cubicBezTo>
                    <a:cubicBezTo>
                      <a:pt x="1739" y="2370"/>
                      <a:pt x="1739" y="2370"/>
                      <a:pt x="1739" y="2370"/>
                    </a:cubicBezTo>
                    <a:lnTo>
                      <a:pt x="1739" y="2844"/>
                    </a:lnTo>
                    <a:close/>
                    <a:moveTo>
                      <a:pt x="1739" y="2291"/>
                    </a:moveTo>
                    <a:cubicBezTo>
                      <a:pt x="2213" y="2291"/>
                      <a:pt x="2213" y="2291"/>
                      <a:pt x="2213" y="2291"/>
                    </a:cubicBezTo>
                    <a:cubicBezTo>
                      <a:pt x="2213" y="1812"/>
                      <a:pt x="2213" y="1812"/>
                      <a:pt x="2213" y="1812"/>
                    </a:cubicBezTo>
                    <a:cubicBezTo>
                      <a:pt x="1739" y="1812"/>
                      <a:pt x="1739" y="1812"/>
                      <a:pt x="1739" y="1812"/>
                    </a:cubicBezTo>
                    <a:lnTo>
                      <a:pt x="1739" y="2291"/>
                    </a:lnTo>
                    <a:close/>
                    <a:moveTo>
                      <a:pt x="1186" y="3397"/>
                    </a:moveTo>
                    <a:cubicBezTo>
                      <a:pt x="1660" y="3397"/>
                      <a:pt x="1660" y="3397"/>
                      <a:pt x="1660" y="3397"/>
                    </a:cubicBezTo>
                    <a:cubicBezTo>
                      <a:pt x="1660" y="2923"/>
                      <a:pt x="1660" y="2923"/>
                      <a:pt x="1660" y="2923"/>
                    </a:cubicBezTo>
                    <a:cubicBezTo>
                      <a:pt x="1186" y="2923"/>
                      <a:pt x="1186" y="2923"/>
                      <a:pt x="1186" y="2923"/>
                    </a:cubicBezTo>
                    <a:lnTo>
                      <a:pt x="1186" y="3397"/>
                    </a:lnTo>
                    <a:close/>
                    <a:moveTo>
                      <a:pt x="1186" y="2844"/>
                    </a:moveTo>
                    <a:cubicBezTo>
                      <a:pt x="1660" y="2844"/>
                      <a:pt x="1660" y="2844"/>
                      <a:pt x="1660" y="2844"/>
                    </a:cubicBezTo>
                    <a:cubicBezTo>
                      <a:pt x="1660" y="2370"/>
                      <a:pt x="1660" y="2370"/>
                      <a:pt x="1660" y="2370"/>
                    </a:cubicBezTo>
                    <a:cubicBezTo>
                      <a:pt x="1186" y="2370"/>
                      <a:pt x="1186" y="2370"/>
                      <a:pt x="1186" y="2370"/>
                    </a:cubicBezTo>
                    <a:lnTo>
                      <a:pt x="1186" y="2844"/>
                    </a:lnTo>
                    <a:close/>
                    <a:moveTo>
                      <a:pt x="1186" y="2291"/>
                    </a:moveTo>
                    <a:cubicBezTo>
                      <a:pt x="1660" y="2291"/>
                      <a:pt x="1660" y="2291"/>
                      <a:pt x="1660" y="2291"/>
                    </a:cubicBezTo>
                    <a:cubicBezTo>
                      <a:pt x="1660" y="1812"/>
                      <a:pt x="1660" y="1812"/>
                      <a:pt x="1660" y="1812"/>
                    </a:cubicBezTo>
                    <a:cubicBezTo>
                      <a:pt x="1186" y="1812"/>
                      <a:pt x="1186" y="1812"/>
                      <a:pt x="1186" y="1812"/>
                    </a:cubicBezTo>
                    <a:lnTo>
                      <a:pt x="1186" y="2291"/>
                    </a:lnTo>
                    <a:close/>
                    <a:moveTo>
                      <a:pt x="633" y="3397"/>
                    </a:moveTo>
                    <a:cubicBezTo>
                      <a:pt x="1107" y="3397"/>
                      <a:pt x="1107" y="3397"/>
                      <a:pt x="1107" y="3397"/>
                    </a:cubicBezTo>
                    <a:cubicBezTo>
                      <a:pt x="1107" y="2923"/>
                      <a:pt x="1107" y="2923"/>
                      <a:pt x="1107" y="2923"/>
                    </a:cubicBezTo>
                    <a:cubicBezTo>
                      <a:pt x="633" y="2923"/>
                      <a:pt x="633" y="2923"/>
                      <a:pt x="633" y="2923"/>
                    </a:cubicBezTo>
                    <a:lnTo>
                      <a:pt x="633" y="3397"/>
                    </a:lnTo>
                    <a:close/>
                    <a:moveTo>
                      <a:pt x="633" y="2844"/>
                    </a:moveTo>
                    <a:cubicBezTo>
                      <a:pt x="1107" y="2844"/>
                      <a:pt x="1107" y="2844"/>
                      <a:pt x="1107" y="2844"/>
                    </a:cubicBezTo>
                    <a:cubicBezTo>
                      <a:pt x="1107" y="2370"/>
                      <a:pt x="1107" y="2370"/>
                      <a:pt x="1107" y="2370"/>
                    </a:cubicBezTo>
                    <a:cubicBezTo>
                      <a:pt x="633" y="2370"/>
                      <a:pt x="633" y="2370"/>
                      <a:pt x="633" y="2370"/>
                    </a:cubicBezTo>
                    <a:lnTo>
                      <a:pt x="633" y="2844"/>
                    </a:lnTo>
                    <a:close/>
                    <a:moveTo>
                      <a:pt x="633" y="2291"/>
                    </a:moveTo>
                    <a:cubicBezTo>
                      <a:pt x="1107" y="2291"/>
                      <a:pt x="1107" y="2291"/>
                      <a:pt x="1107" y="2291"/>
                    </a:cubicBezTo>
                    <a:cubicBezTo>
                      <a:pt x="1107" y="1812"/>
                      <a:pt x="1107" y="1812"/>
                      <a:pt x="1107" y="1812"/>
                    </a:cubicBezTo>
                    <a:cubicBezTo>
                      <a:pt x="633" y="1812"/>
                      <a:pt x="633" y="1812"/>
                      <a:pt x="633" y="1812"/>
                    </a:cubicBezTo>
                    <a:lnTo>
                      <a:pt x="633" y="2291"/>
                    </a:lnTo>
                    <a:close/>
                    <a:moveTo>
                      <a:pt x="0" y="711"/>
                    </a:moveTo>
                    <a:cubicBezTo>
                      <a:pt x="0" y="493"/>
                      <a:pt x="177" y="316"/>
                      <a:pt x="396" y="316"/>
                    </a:cubicBezTo>
                    <a:cubicBezTo>
                      <a:pt x="554" y="316"/>
                      <a:pt x="554" y="316"/>
                      <a:pt x="554" y="316"/>
                    </a:cubicBezTo>
                    <a:cubicBezTo>
                      <a:pt x="554" y="1106"/>
                      <a:pt x="554" y="1106"/>
                      <a:pt x="554" y="1106"/>
                    </a:cubicBezTo>
                    <a:cubicBezTo>
                      <a:pt x="870" y="1106"/>
                      <a:pt x="858" y="1106"/>
                      <a:pt x="1186" y="1106"/>
                    </a:cubicBezTo>
                    <a:cubicBezTo>
                      <a:pt x="1186" y="316"/>
                      <a:pt x="1186" y="316"/>
                      <a:pt x="1186" y="316"/>
                    </a:cubicBezTo>
                    <a:cubicBezTo>
                      <a:pt x="2766" y="316"/>
                      <a:pt x="2766" y="316"/>
                      <a:pt x="2766" y="316"/>
                    </a:cubicBezTo>
                    <a:cubicBezTo>
                      <a:pt x="2766" y="1106"/>
                      <a:pt x="2766" y="1106"/>
                      <a:pt x="2766" y="1106"/>
                    </a:cubicBezTo>
                    <a:cubicBezTo>
                      <a:pt x="3070" y="1106"/>
                      <a:pt x="3070" y="1106"/>
                      <a:pt x="3398" y="1106"/>
                    </a:cubicBezTo>
                    <a:cubicBezTo>
                      <a:pt x="3398" y="316"/>
                      <a:pt x="3398" y="316"/>
                      <a:pt x="3398" y="316"/>
                    </a:cubicBezTo>
                    <a:cubicBezTo>
                      <a:pt x="3556" y="316"/>
                      <a:pt x="3556" y="316"/>
                      <a:pt x="3556" y="316"/>
                    </a:cubicBezTo>
                    <a:cubicBezTo>
                      <a:pt x="3774" y="316"/>
                      <a:pt x="3951" y="493"/>
                      <a:pt x="3951" y="711"/>
                    </a:cubicBezTo>
                    <a:cubicBezTo>
                      <a:pt x="3951" y="1580"/>
                      <a:pt x="3951" y="1580"/>
                      <a:pt x="3951" y="1580"/>
                    </a:cubicBezTo>
                    <a:cubicBezTo>
                      <a:pt x="2260" y="1580"/>
                      <a:pt x="1897" y="1580"/>
                      <a:pt x="0" y="1580"/>
                    </a:cubicBezTo>
                    <a:lnTo>
                      <a:pt x="0" y="711"/>
                    </a:lnTo>
                    <a:close/>
                    <a:moveTo>
                      <a:pt x="2845" y="237"/>
                    </a:moveTo>
                    <a:cubicBezTo>
                      <a:pt x="2845" y="106"/>
                      <a:pt x="2951" y="0"/>
                      <a:pt x="3082" y="0"/>
                    </a:cubicBezTo>
                    <a:cubicBezTo>
                      <a:pt x="3213" y="0"/>
                      <a:pt x="3319" y="106"/>
                      <a:pt x="3319" y="237"/>
                    </a:cubicBezTo>
                    <a:cubicBezTo>
                      <a:pt x="3319" y="1027"/>
                      <a:pt x="3319" y="1027"/>
                      <a:pt x="3319" y="1027"/>
                    </a:cubicBezTo>
                    <a:cubicBezTo>
                      <a:pt x="3319" y="1027"/>
                      <a:pt x="3138" y="1027"/>
                      <a:pt x="2845" y="1027"/>
                    </a:cubicBezTo>
                    <a:cubicBezTo>
                      <a:pt x="2845" y="891"/>
                      <a:pt x="2845" y="237"/>
                      <a:pt x="2845" y="237"/>
                    </a:cubicBezTo>
                    <a:close/>
                    <a:moveTo>
                      <a:pt x="633" y="237"/>
                    </a:moveTo>
                    <a:cubicBezTo>
                      <a:pt x="633" y="106"/>
                      <a:pt x="739" y="0"/>
                      <a:pt x="870" y="0"/>
                    </a:cubicBezTo>
                    <a:cubicBezTo>
                      <a:pt x="1001" y="0"/>
                      <a:pt x="1107" y="106"/>
                      <a:pt x="1107" y="237"/>
                    </a:cubicBezTo>
                    <a:cubicBezTo>
                      <a:pt x="1107" y="1027"/>
                      <a:pt x="1107" y="1027"/>
                      <a:pt x="1107" y="1027"/>
                    </a:cubicBezTo>
                    <a:cubicBezTo>
                      <a:pt x="1107" y="1027"/>
                      <a:pt x="847" y="1027"/>
                      <a:pt x="633" y="1027"/>
                    </a:cubicBezTo>
                    <a:cubicBezTo>
                      <a:pt x="633" y="1072"/>
                      <a:pt x="633" y="237"/>
                      <a:pt x="633" y="237"/>
                    </a:cubicBezTo>
                    <a:close/>
                  </a:path>
                </a:pathLst>
              </a:custGeom>
              <a:solidFill>
                <a:schemeClr val="tx2"/>
              </a:solidFill>
              <a:ln>
                <a:noFill/>
              </a:ln>
            </p:spPr>
            <p:txBody>
              <a:bodyPr anchor="ctr"/>
              <a:lstStyle/>
              <a:p>
                <a:pPr algn="ctr"/>
                <a:endParaRPr/>
              </a:p>
            </p:txBody>
          </p:sp>
        </p:grpSp>
      </p:grpSp>
    </p:spTree>
    <p:extLst>
      <p:ext uri="{BB962C8B-B14F-4D97-AF65-F5344CB8AC3E}">
        <p14:creationId xmlns:p14="http://schemas.microsoft.com/office/powerpoint/2010/main" val="422813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7. </a:t>
            </a:r>
            <a:r>
              <a:rPr lang="zh-CN" altLang="en-US" sz="3200" dirty="0"/>
              <a:t>图像分类</a:t>
            </a:r>
            <a:endParaRPr lang="zh-CN" altLang="en-US" sz="3200" b="0" dirty="0"/>
          </a:p>
        </p:txBody>
      </p:sp>
      <p:sp>
        <p:nvSpPr>
          <p:cNvPr id="3" name="文本占位符 2"/>
          <p:cNvSpPr>
            <a:spLocks noGrp="1"/>
          </p:cNvSpPr>
          <p:nvPr>
            <p:ph type="body" idx="1"/>
          </p:nvPr>
        </p:nvSpPr>
        <p:spPr/>
        <p:txBody>
          <a:bodyPr/>
          <a:lstStyle/>
          <a:p>
            <a:r>
              <a:rPr lang="en-US" altLang="zh-CN" dirty="0" err="1"/>
              <a:t>Tensorflow</a:t>
            </a:r>
            <a:endParaRPr lang="zh-CN" altLang="zh-CN"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/07</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1509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a:t>
            </a:r>
            <a:r>
              <a:rPr lang="zh-CN" altLang="en-US" dirty="0"/>
              <a:t> 实验目的与实验环境</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35</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8" name="图片 7">
            <a:extLst>
              <a:ext uri="{FF2B5EF4-FFF2-40B4-BE49-F238E27FC236}">
                <a16:creationId xmlns:a16="http://schemas.microsoft.com/office/drawing/2014/main" id="{E2163B40-8341-8845-99FE-23B2A45132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40896" y="2025971"/>
            <a:ext cx="6284390" cy="2256701"/>
          </a:xfrm>
          <a:prstGeom prst="rect">
            <a:avLst/>
          </a:prstGeom>
          <a:noFill/>
          <a:ln>
            <a:noFill/>
          </a:ln>
        </p:spPr>
      </p:pic>
      <p:sp>
        <p:nvSpPr>
          <p:cNvPr id="5" name="文本框 4">
            <a:extLst>
              <a:ext uri="{FF2B5EF4-FFF2-40B4-BE49-F238E27FC236}">
                <a16:creationId xmlns:a16="http://schemas.microsoft.com/office/drawing/2014/main" id="{86E0CC13-076D-DF4F-B274-2E9DF0F5B4B9}"/>
              </a:ext>
            </a:extLst>
          </p:cNvPr>
          <p:cNvSpPr txBox="1"/>
          <p:nvPr/>
        </p:nvSpPr>
        <p:spPr>
          <a:xfrm>
            <a:off x="407368" y="1916832"/>
            <a:ext cx="5328592" cy="1477328"/>
          </a:xfrm>
          <a:prstGeom prst="rect">
            <a:avLst/>
          </a:prstGeom>
          <a:noFill/>
        </p:spPr>
        <p:txBody>
          <a:bodyPr wrap="square" rtlCol="0">
            <a:spAutoFit/>
          </a:bodyPr>
          <a:lstStyle/>
          <a:p>
            <a:pPr lvl="0"/>
            <a:r>
              <a:rPr lang="zh-CN" altLang="en-US" dirty="0"/>
              <a:t>（</a:t>
            </a:r>
            <a:r>
              <a:rPr lang="en-US" altLang="zh-CN" dirty="0"/>
              <a:t>1</a:t>
            </a:r>
            <a:r>
              <a:rPr lang="zh-CN" altLang="en-US" dirty="0"/>
              <a:t>）</a:t>
            </a:r>
            <a:r>
              <a:rPr lang="zh-CN" altLang="zh-CN" dirty="0"/>
              <a:t>下载</a:t>
            </a:r>
            <a:r>
              <a:rPr lang="en-US" altLang="zh-CN" dirty="0" err="1"/>
              <a:t>Tensorflow</a:t>
            </a:r>
            <a:r>
              <a:rPr lang="zh-CN" altLang="zh-CN" dirty="0"/>
              <a:t>和</a:t>
            </a:r>
            <a:r>
              <a:rPr lang="en-US" altLang="zh-CN" dirty="0" err="1"/>
              <a:t>keras</a:t>
            </a:r>
            <a:r>
              <a:rPr lang="zh-CN" altLang="zh-CN" dirty="0"/>
              <a:t>并安装、配置环境</a:t>
            </a:r>
          </a:p>
          <a:p>
            <a:pPr lvl="0"/>
            <a:r>
              <a:rPr lang="zh-CN" altLang="en-US" dirty="0"/>
              <a:t>（</a:t>
            </a:r>
            <a:r>
              <a:rPr lang="en-US" altLang="zh-CN" dirty="0"/>
              <a:t>2</a:t>
            </a:r>
            <a:r>
              <a:rPr lang="zh-CN" altLang="en-US" dirty="0"/>
              <a:t>）</a:t>
            </a:r>
            <a:r>
              <a:rPr lang="zh-CN" altLang="zh-CN" dirty="0"/>
              <a:t>了解基于卷积神经网络的图像分类算法的设计原理和基本思想</a:t>
            </a:r>
          </a:p>
          <a:p>
            <a:pPr lvl="0"/>
            <a:r>
              <a:rPr lang="zh-CN" altLang="en-US" dirty="0"/>
              <a:t>（</a:t>
            </a:r>
            <a:r>
              <a:rPr lang="en-US" altLang="zh-CN" dirty="0"/>
              <a:t>3</a:t>
            </a:r>
            <a:r>
              <a:rPr lang="zh-CN" altLang="en-US" dirty="0"/>
              <a:t>）</a:t>
            </a:r>
            <a:r>
              <a:rPr lang="zh-CN" altLang="zh-CN" dirty="0"/>
              <a:t>通过编程实现卷积神经网络图像分类算法</a:t>
            </a:r>
          </a:p>
          <a:p>
            <a:endParaRPr kumimoji="1" lang="zh-CN" altLang="en-US" dirty="0"/>
          </a:p>
        </p:txBody>
      </p:sp>
    </p:spTree>
    <p:extLst>
      <p:ext uri="{BB962C8B-B14F-4D97-AF65-F5344CB8AC3E}">
        <p14:creationId xmlns:p14="http://schemas.microsoft.com/office/powerpoint/2010/main" val="987876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36</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6096000" cy="646331"/>
          </a:xfrm>
          <a:prstGeom prst="rect">
            <a:avLst/>
          </a:prstGeom>
        </p:spPr>
        <p:txBody>
          <a:bodyPr>
            <a:spAutoFit/>
          </a:bodyPr>
          <a:lstStyle/>
          <a:p>
            <a:r>
              <a:rPr lang="zh-CN" altLang="zh-CN" dirty="0"/>
              <a:t>本次实验选择</a:t>
            </a:r>
            <a:r>
              <a:rPr lang="en-US" altLang="zh-CN" dirty="0" err="1"/>
              <a:t>kaggle</a:t>
            </a:r>
            <a:r>
              <a:rPr lang="zh-CN" altLang="zh-CN" dirty="0"/>
              <a:t>中古老的“猫狗大战”问题，使用的猫狗分类图像一共</a:t>
            </a:r>
            <a:r>
              <a:rPr lang="en-US" altLang="zh-CN" dirty="0"/>
              <a:t>25000</a:t>
            </a:r>
            <a:r>
              <a:rPr lang="zh-CN" altLang="zh-CN" dirty="0"/>
              <a:t>张，猫狗分别有</a:t>
            </a:r>
            <a:r>
              <a:rPr lang="en-US" altLang="zh-CN" dirty="0"/>
              <a:t>12500</a:t>
            </a:r>
            <a:r>
              <a:rPr lang="zh-CN" altLang="zh-CN" dirty="0"/>
              <a:t>张</a:t>
            </a:r>
            <a:endParaRPr kumimoji="1" lang="zh-CN" altLang="en-US" dirty="0"/>
          </a:p>
        </p:txBody>
      </p:sp>
      <p:pic>
        <p:nvPicPr>
          <p:cNvPr id="7" name="图片 6">
            <a:extLst>
              <a:ext uri="{FF2B5EF4-FFF2-40B4-BE49-F238E27FC236}">
                <a16:creationId xmlns:a16="http://schemas.microsoft.com/office/drawing/2014/main" id="{18E62D29-C7A8-9F4B-91D2-21128DCA90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31360" y="1055371"/>
            <a:ext cx="4722415" cy="5183504"/>
          </a:xfrm>
          <a:prstGeom prst="rect">
            <a:avLst/>
          </a:prstGeom>
          <a:noFill/>
          <a:ln>
            <a:noFill/>
          </a:ln>
        </p:spPr>
      </p:pic>
      <p:pic>
        <p:nvPicPr>
          <p:cNvPr id="10" name="图片 9">
            <a:extLst>
              <a:ext uri="{FF2B5EF4-FFF2-40B4-BE49-F238E27FC236}">
                <a16:creationId xmlns:a16="http://schemas.microsoft.com/office/drawing/2014/main" id="{6FDE348F-BDB7-E441-BC7F-CBB505D40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37" y="1987099"/>
            <a:ext cx="5861703" cy="3674149"/>
          </a:xfrm>
          <a:prstGeom prst="rect">
            <a:avLst/>
          </a:prstGeom>
        </p:spPr>
      </p:pic>
    </p:spTree>
    <p:extLst>
      <p:ext uri="{BB962C8B-B14F-4D97-AF65-F5344CB8AC3E}">
        <p14:creationId xmlns:p14="http://schemas.microsoft.com/office/powerpoint/2010/main" val="1058618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 代码环节</a:t>
            </a:r>
            <a:r>
              <a:rPr lang="en-US" altLang="zh-CN" dirty="0"/>
              <a:t>——</a:t>
            </a:r>
            <a:r>
              <a:rPr lang="zh-CN" altLang="en-US" dirty="0"/>
              <a:t>数据预处理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37</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8" name="文本框 7">
            <a:extLst>
              <a:ext uri="{FF2B5EF4-FFF2-40B4-BE49-F238E27FC236}">
                <a16:creationId xmlns:a16="http://schemas.microsoft.com/office/drawing/2014/main" id="{9E1CBB77-3B1C-EB42-BB70-8CB1385462CC}"/>
              </a:ext>
            </a:extLst>
          </p:cNvPr>
          <p:cNvSpPr txBox="1"/>
          <p:nvPr/>
        </p:nvSpPr>
        <p:spPr>
          <a:xfrm>
            <a:off x="669924" y="1375585"/>
            <a:ext cx="6578204" cy="2862322"/>
          </a:xfrm>
          <a:prstGeom prst="rect">
            <a:avLst/>
          </a:prstGeom>
          <a:noFill/>
        </p:spPr>
        <p:txBody>
          <a:bodyPr wrap="square" rtlCol="0">
            <a:spAutoFit/>
          </a:bodyPr>
          <a:lstStyle/>
          <a:p>
            <a:r>
              <a:rPr lang="zh-CN" altLang="en-US" dirty="0"/>
              <a:t>      </a:t>
            </a:r>
            <a:r>
              <a:rPr lang="zh-CN" altLang="zh-CN" dirty="0"/>
              <a:t>数据预处理 </a:t>
            </a:r>
            <a:r>
              <a:rPr lang="zh-CN" altLang="en-US" dirty="0"/>
              <a:t>（</a:t>
            </a:r>
            <a:r>
              <a:rPr lang="en-US" altLang="zh-CN" dirty="0"/>
              <a:t>Processing train data </a:t>
            </a:r>
            <a:r>
              <a:rPr lang="en-US" altLang="zh-CN" dirty="0" err="1"/>
              <a:t>gap.ipynb</a:t>
            </a:r>
            <a:r>
              <a:rPr lang="zh-CN" altLang="en-US" dirty="0"/>
              <a:t>）</a:t>
            </a:r>
            <a:endParaRPr lang="zh-CN" altLang="zh-CN" dirty="0"/>
          </a:p>
          <a:p>
            <a:r>
              <a:rPr lang="zh-CN" altLang="zh-CN" dirty="0"/>
              <a:t>由于我们的数据集的文件名是以</a:t>
            </a:r>
            <a:r>
              <a:rPr lang="en-US" altLang="zh-CN" dirty="0" err="1"/>
              <a:t>type.num.jpg</a:t>
            </a:r>
            <a:r>
              <a:rPr lang="zh-CN" altLang="zh-CN" dirty="0"/>
              <a:t>这样的方式命名的，比如</a:t>
            </a:r>
            <a:r>
              <a:rPr lang="en-US" altLang="zh-CN" dirty="0"/>
              <a:t>cat.0.jpg</a:t>
            </a:r>
            <a:r>
              <a:rPr lang="zh-CN" altLang="zh-CN" dirty="0"/>
              <a:t>，但是</a:t>
            </a:r>
            <a:r>
              <a:rPr lang="zh-CN" altLang="zh-CN" dirty="0">
                <a:highlight>
                  <a:srgbClr val="FFFF00"/>
                </a:highlight>
              </a:rPr>
              <a:t>使用</a:t>
            </a:r>
            <a:r>
              <a:rPr lang="en-US" altLang="zh-CN" dirty="0">
                <a:highlight>
                  <a:srgbClr val="FFFF00"/>
                </a:highlight>
              </a:rPr>
              <a:t> </a:t>
            </a:r>
            <a:r>
              <a:rPr lang="en-US" altLang="zh-CN" dirty="0" err="1">
                <a:highlight>
                  <a:srgbClr val="FFFF00"/>
                </a:highlight>
              </a:rPr>
              <a:t>Keras</a:t>
            </a:r>
            <a:r>
              <a:rPr lang="en-US" altLang="zh-CN" dirty="0">
                <a:highlight>
                  <a:srgbClr val="FFFF00"/>
                </a:highlight>
              </a:rPr>
              <a:t> </a:t>
            </a:r>
            <a:r>
              <a:rPr lang="zh-CN" altLang="zh-CN" dirty="0">
                <a:highlight>
                  <a:srgbClr val="FFFF00"/>
                </a:highlight>
              </a:rPr>
              <a:t>的</a:t>
            </a:r>
            <a:r>
              <a:rPr lang="en-US" altLang="zh-CN" dirty="0">
                <a:highlight>
                  <a:srgbClr val="FFFF00"/>
                </a:highlight>
              </a:rPr>
              <a:t> </a:t>
            </a:r>
            <a:r>
              <a:rPr lang="en-US" altLang="zh-CN" dirty="0" err="1">
                <a:highlight>
                  <a:srgbClr val="FFFF00"/>
                </a:highlight>
              </a:rPr>
              <a:t>ImageDataGenerator</a:t>
            </a:r>
            <a:r>
              <a:rPr lang="en-US" altLang="zh-CN" dirty="0">
                <a:highlight>
                  <a:srgbClr val="FFFF00"/>
                </a:highlight>
              </a:rPr>
              <a:t> </a:t>
            </a:r>
            <a:r>
              <a:rPr lang="zh-CN" altLang="zh-CN" dirty="0"/>
              <a:t>需要将不同种类的图片分在不同的文件夹中，因此我们需要对数据集进行预处理。这里我们采取的思路是创建符号链接</a:t>
            </a:r>
            <a:r>
              <a:rPr lang="en-US" altLang="zh-CN" dirty="0"/>
              <a:t>(symbol link)</a:t>
            </a:r>
            <a:r>
              <a:rPr lang="zh-CN" altLang="zh-CN" dirty="0"/>
              <a:t>即</a:t>
            </a:r>
            <a:r>
              <a:rPr lang="en-US" altLang="zh-CN" dirty="0" err="1">
                <a:highlight>
                  <a:srgbClr val="FFFF00"/>
                </a:highlight>
              </a:rPr>
              <a:t>os.symlink</a:t>
            </a:r>
            <a:r>
              <a:rPr lang="en-US" altLang="zh-CN" dirty="0">
                <a:highlight>
                  <a:srgbClr val="FFFF00"/>
                </a:highlight>
              </a:rPr>
              <a:t>()</a:t>
            </a:r>
            <a:r>
              <a:rPr lang="zh-CN" altLang="zh-CN" dirty="0"/>
              <a:t>，这样的好处是不用复制一遍图片，占用不必要的空间。</a:t>
            </a:r>
            <a:endParaRPr lang="en-US" altLang="zh-CN" dirty="0"/>
          </a:p>
          <a:p>
            <a:endParaRPr lang="en-US" altLang="zh-CN" dirty="0"/>
          </a:p>
          <a:p>
            <a:r>
              <a:rPr lang="zh-CN" altLang="en-US" dirty="0"/>
              <a:t>      运行完</a:t>
            </a:r>
            <a:r>
              <a:rPr lang="en-US" altLang="zh-CN" dirty="0"/>
              <a:t>Processing train data </a:t>
            </a:r>
            <a:r>
              <a:rPr lang="en-US" altLang="zh-CN" dirty="0" err="1"/>
              <a:t>gap.ipynb</a:t>
            </a:r>
            <a:r>
              <a:rPr lang="zh-CN" altLang="en-US" dirty="0"/>
              <a:t>文件后，文件结构如右图所示</a:t>
            </a:r>
            <a:endParaRPr lang="zh-CN" altLang="zh-CN" dirty="0"/>
          </a:p>
        </p:txBody>
      </p:sp>
      <p:pic>
        <p:nvPicPr>
          <p:cNvPr id="9" name="图片 8">
            <a:extLst>
              <a:ext uri="{FF2B5EF4-FFF2-40B4-BE49-F238E27FC236}">
                <a16:creationId xmlns:a16="http://schemas.microsoft.com/office/drawing/2014/main" id="{28ED60A8-DAE3-5D44-9A40-585B7ED6B9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52184" y="1798954"/>
            <a:ext cx="3600400" cy="2376264"/>
          </a:xfrm>
          <a:prstGeom prst="rect">
            <a:avLst/>
          </a:prstGeom>
          <a:noFill/>
          <a:ln>
            <a:noFill/>
          </a:ln>
        </p:spPr>
      </p:pic>
    </p:spTree>
    <p:extLst>
      <p:ext uri="{BB962C8B-B14F-4D97-AF65-F5344CB8AC3E}">
        <p14:creationId xmlns:p14="http://schemas.microsoft.com/office/powerpoint/2010/main" val="192169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 代码环节</a:t>
            </a:r>
            <a:r>
              <a:rPr lang="en-US" altLang="zh-CN" dirty="0"/>
              <a:t>——</a:t>
            </a:r>
            <a:r>
              <a:rPr lang="zh-CN" altLang="en-US" dirty="0"/>
              <a:t>导出、载入特征向量</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38</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8" name="文本框 7">
            <a:extLst>
              <a:ext uri="{FF2B5EF4-FFF2-40B4-BE49-F238E27FC236}">
                <a16:creationId xmlns:a16="http://schemas.microsoft.com/office/drawing/2014/main" id="{9E1CBB77-3B1C-EB42-BB70-8CB1385462CC}"/>
              </a:ext>
            </a:extLst>
          </p:cNvPr>
          <p:cNvSpPr txBox="1"/>
          <p:nvPr/>
        </p:nvSpPr>
        <p:spPr>
          <a:xfrm>
            <a:off x="669924" y="1375585"/>
            <a:ext cx="5642100" cy="3139321"/>
          </a:xfrm>
          <a:prstGeom prst="rect">
            <a:avLst/>
          </a:prstGeom>
          <a:noFill/>
        </p:spPr>
        <p:txBody>
          <a:bodyPr wrap="square" rtlCol="0">
            <a:spAutoFit/>
          </a:bodyPr>
          <a:lstStyle/>
          <a:p>
            <a:r>
              <a:rPr lang="zh-CN" altLang="en-US" dirty="0"/>
              <a:t>      </a:t>
            </a:r>
            <a:r>
              <a:rPr lang="zh-CN" altLang="zh-CN" dirty="0"/>
              <a:t>导出特征向量</a:t>
            </a:r>
          </a:p>
          <a:p>
            <a:endParaRPr lang="en-US" altLang="zh-CN" dirty="0"/>
          </a:p>
          <a:p>
            <a:r>
              <a:rPr lang="zh-CN" altLang="en-US" dirty="0"/>
              <a:t>    </a:t>
            </a:r>
            <a:r>
              <a:rPr lang="zh-CN" altLang="zh-CN" dirty="0"/>
              <a:t>对于这个</a:t>
            </a:r>
            <a:r>
              <a:rPr lang="en-US" altLang="zh-CN" dirty="0" err="1"/>
              <a:t>kaggle</a:t>
            </a:r>
            <a:r>
              <a:rPr lang="zh-CN" altLang="zh-CN" dirty="0"/>
              <a:t>题目来说，使用预训练的网络是最好的。</a:t>
            </a:r>
            <a:r>
              <a:rPr lang="zh-CN" altLang="en-US" dirty="0"/>
              <a:t>最</a:t>
            </a:r>
            <a:r>
              <a:rPr lang="zh-CN" altLang="zh-CN" dirty="0"/>
              <a:t>有效的方法是</a:t>
            </a:r>
            <a:r>
              <a:rPr lang="zh-CN" altLang="zh-CN" dirty="0">
                <a:highlight>
                  <a:srgbClr val="FFFF00"/>
                </a:highlight>
              </a:rPr>
              <a:t>综合各个不同的模型</a:t>
            </a:r>
            <a:r>
              <a:rPr lang="zh-CN" altLang="zh-CN" dirty="0"/>
              <a:t>，从而得到不错的效果。如果是直接在一个巨大的网络后面加我们的全连接，那么训练</a:t>
            </a:r>
            <a:r>
              <a:rPr lang="en-US" altLang="zh-CN" dirty="0"/>
              <a:t>10</a:t>
            </a:r>
            <a:r>
              <a:rPr lang="zh-CN" altLang="zh-CN" dirty="0"/>
              <a:t>代就需要跑十次巨大的网络，而且我们的卷积层都是不可训练的，那么这个计算就是浪费的。所以我们可以将多个不同的网络输出的特征向量先保存下来，以便后续的训练，这样做的好处是我们一旦保存了特征向量，即使是在普通笔记本上也能轻松训练。</a:t>
            </a:r>
          </a:p>
        </p:txBody>
      </p:sp>
      <p:sp>
        <p:nvSpPr>
          <p:cNvPr id="5" name="文本框 4">
            <a:extLst>
              <a:ext uri="{FF2B5EF4-FFF2-40B4-BE49-F238E27FC236}">
                <a16:creationId xmlns:a16="http://schemas.microsoft.com/office/drawing/2014/main" id="{A5F69B6D-B3B2-8D47-A991-3A5A0046B3BC}"/>
              </a:ext>
            </a:extLst>
          </p:cNvPr>
          <p:cNvSpPr txBox="1"/>
          <p:nvPr/>
        </p:nvSpPr>
        <p:spPr>
          <a:xfrm>
            <a:off x="6806666" y="1844824"/>
            <a:ext cx="4866221" cy="3416320"/>
          </a:xfrm>
          <a:prstGeom prst="rect">
            <a:avLst/>
          </a:prstGeom>
          <a:noFill/>
        </p:spPr>
        <p:txBody>
          <a:bodyPr wrap="square" rtlCol="0">
            <a:spAutoFit/>
          </a:bodyPr>
          <a:lstStyle/>
          <a:p>
            <a:r>
              <a:rPr lang="zh-CN" altLang="en-US" dirty="0"/>
              <a:t>       </a:t>
            </a:r>
            <a:r>
              <a:rPr lang="zh-CN" altLang="zh-CN" dirty="0"/>
              <a:t>为了复用代码，原作者写了一个函数，函数就</a:t>
            </a:r>
            <a:r>
              <a:rPr lang="zh-CN" altLang="en-US" dirty="0"/>
              <a:t> </a:t>
            </a:r>
            <a:r>
              <a:rPr lang="zh-CN" altLang="zh-CN" dirty="0"/>
              <a:t>需要输入模型，输入图片的大小，以及预处理函数，因为</a:t>
            </a:r>
            <a:r>
              <a:rPr lang="en-US" altLang="zh-CN" dirty="0"/>
              <a:t> </a:t>
            </a:r>
            <a:r>
              <a:rPr lang="en-US" altLang="zh-CN" dirty="0" err="1"/>
              <a:t>Xception</a:t>
            </a:r>
            <a:r>
              <a:rPr lang="en-US" altLang="zh-CN" dirty="0"/>
              <a:t> </a:t>
            </a:r>
            <a:r>
              <a:rPr lang="zh-CN" altLang="zh-CN" dirty="0"/>
              <a:t>和</a:t>
            </a:r>
            <a:r>
              <a:rPr lang="en-US" altLang="zh-CN" dirty="0"/>
              <a:t> Inception V3 </a:t>
            </a:r>
            <a:r>
              <a:rPr lang="zh-CN" altLang="zh-CN" dirty="0"/>
              <a:t>都需要将数据限定在</a:t>
            </a:r>
            <a:r>
              <a:rPr lang="en-US" altLang="zh-CN" dirty="0"/>
              <a:t> (-1, 1) </a:t>
            </a:r>
            <a:r>
              <a:rPr lang="zh-CN" altLang="zh-CN" dirty="0"/>
              <a:t>的范围内，然们利用</a:t>
            </a:r>
            <a:r>
              <a:rPr lang="en-US" altLang="zh-CN" dirty="0"/>
              <a:t> GlobalAveragePooling2D </a:t>
            </a:r>
            <a:r>
              <a:rPr lang="zh-CN" altLang="zh-CN" dirty="0"/>
              <a:t>将卷积层输出的每个激活图直接求平均值，不然输出的文件会非常大，且容易过拟合。</a:t>
            </a:r>
            <a:endParaRPr lang="en-US" altLang="zh-CN" dirty="0"/>
          </a:p>
          <a:p>
            <a:r>
              <a:rPr lang="zh-CN" altLang="en-US" dirty="0"/>
              <a:t>     </a:t>
            </a:r>
            <a:r>
              <a:rPr lang="zh-CN" altLang="zh-CN" dirty="0"/>
              <a:t>然后定义了两个</a:t>
            </a:r>
            <a:r>
              <a:rPr lang="en-US" altLang="zh-CN" dirty="0"/>
              <a:t> generator</a:t>
            </a:r>
            <a:r>
              <a:rPr lang="zh-CN" altLang="zh-CN" dirty="0"/>
              <a:t>，利用</a:t>
            </a:r>
            <a:r>
              <a:rPr lang="en-US" altLang="zh-CN" dirty="0"/>
              <a:t> </a:t>
            </a:r>
            <a:r>
              <a:rPr lang="en-US" altLang="zh-CN" dirty="0" err="1"/>
              <a:t>model.predict_generator</a:t>
            </a:r>
            <a:r>
              <a:rPr lang="en-US" altLang="zh-CN" dirty="0"/>
              <a:t> </a:t>
            </a:r>
            <a:r>
              <a:rPr lang="zh-CN" altLang="zh-CN" dirty="0"/>
              <a:t>函数来导出特征向量，最后我们选择了 </a:t>
            </a:r>
            <a:r>
              <a:rPr lang="en-US" altLang="zh-CN" dirty="0">
                <a:highlight>
                  <a:srgbClr val="FFFF00"/>
                </a:highlight>
              </a:rPr>
              <a:t>ResNet50, </a:t>
            </a:r>
            <a:r>
              <a:rPr lang="en-US" altLang="zh-CN" dirty="0" err="1">
                <a:highlight>
                  <a:srgbClr val="FFFF00"/>
                </a:highlight>
              </a:rPr>
              <a:t>Xception</a:t>
            </a:r>
            <a:r>
              <a:rPr lang="en-US" altLang="zh-CN" dirty="0">
                <a:highlight>
                  <a:srgbClr val="FFFF00"/>
                </a:highlight>
              </a:rPr>
              <a:t>, Inception V3</a:t>
            </a:r>
            <a:r>
              <a:rPr lang="en-US" altLang="zh-CN" dirty="0"/>
              <a:t> </a:t>
            </a:r>
            <a:r>
              <a:rPr lang="zh-CN" altLang="zh-CN" dirty="0"/>
              <a:t>这三个模型。</a:t>
            </a:r>
          </a:p>
          <a:p>
            <a:endParaRPr kumimoji="1" lang="zh-CN" altLang="en-US" dirty="0"/>
          </a:p>
        </p:txBody>
      </p:sp>
    </p:spTree>
    <p:extLst>
      <p:ext uri="{BB962C8B-B14F-4D97-AF65-F5344CB8AC3E}">
        <p14:creationId xmlns:p14="http://schemas.microsoft.com/office/powerpoint/2010/main" val="91638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 代码环节</a:t>
            </a:r>
            <a:r>
              <a:rPr lang="en-US" altLang="zh-CN" dirty="0"/>
              <a:t>——</a:t>
            </a:r>
            <a:r>
              <a:rPr lang="zh-CN" altLang="en-US" dirty="0"/>
              <a:t>构建模型</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39</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6" name="图片 5">
            <a:extLst>
              <a:ext uri="{FF2B5EF4-FFF2-40B4-BE49-F238E27FC236}">
                <a16:creationId xmlns:a16="http://schemas.microsoft.com/office/drawing/2014/main" id="{FE5FB5DE-75C6-A249-817A-522800EA3A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68" y="1628800"/>
            <a:ext cx="5544616" cy="4392488"/>
          </a:xfrm>
          <a:prstGeom prst="rect">
            <a:avLst/>
          </a:prstGeom>
          <a:noFill/>
          <a:ln>
            <a:noFill/>
          </a:ln>
        </p:spPr>
      </p:pic>
      <p:sp>
        <p:nvSpPr>
          <p:cNvPr id="7" name="文本框 6">
            <a:extLst>
              <a:ext uri="{FF2B5EF4-FFF2-40B4-BE49-F238E27FC236}">
                <a16:creationId xmlns:a16="http://schemas.microsoft.com/office/drawing/2014/main" id="{D68226C8-829B-5440-B045-A2FE57F1C365}"/>
              </a:ext>
            </a:extLst>
          </p:cNvPr>
          <p:cNvSpPr txBox="1"/>
          <p:nvPr/>
        </p:nvSpPr>
        <p:spPr>
          <a:xfrm>
            <a:off x="6528048" y="1268760"/>
            <a:ext cx="5256584" cy="3693319"/>
          </a:xfrm>
          <a:prstGeom prst="rect">
            <a:avLst/>
          </a:prstGeom>
          <a:noFill/>
        </p:spPr>
        <p:txBody>
          <a:bodyPr wrap="square" rtlCol="0">
            <a:spAutoFit/>
          </a:bodyPr>
          <a:lstStyle/>
          <a:p>
            <a:r>
              <a:rPr lang="zh-CN" altLang="en-US" dirty="0"/>
              <a:t>      </a:t>
            </a:r>
            <a:r>
              <a:rPr lang="zh-CN" altLang="zh-CN" dirty="0"/>
              <a:t>这里原作者还利用“</a:t>
            </a:r>
            <a:r>
              <a:rPr lang="en-US" altLang="zh-CN" dirty="0"/>
              <a:t>CAM</a:t>
            </a:r>
            <a:r>
              <a:rPr lang="zh-CN" altLang="zh-CN" dirty="0"/>
              <a:t>可视化”使模型的判断结果更直观。</a:t>
            </a:r>
          </a:p>
          <a:p>
            <a:r>
              <a:rPr lang="zh-CN" altLang="en-US" dirty="0"/>
              <a:t>       </a:t>
            </a:r>
            <a:r>
              <a:rPr lang="en-US" altLang="zh-CN" dirty="0"/>
              <a:t>CAM</a:t>
            </a:r>
            <a:r>
              <a:rPr lang="zh-CN" altLang="zh-CN" dirty="0"/>
              <a:t>全称</a:t>
            </a:r>
            <a:r>
              <a:rPr lang="en-US" altLang="zh-CN" dirty="0"/>
              <a:t>Class Activation Mapping</a:t>
            </a:r>
            <a:r>
              <a:rPr lang="zh-CN" altLang="zh-CN" dirty="0"/>
              <a:t>，既类别激活映射图，也被称为类别热力图、显著性图等。是一张和原始图片等同大小图，该图片上每个位置的像素取值范围从</a:t>
            </a:r>
            <a:r>
              <a:rPr lang="en-US" altLang="zh-CN" dirty="0"/>
              <a:t>0</a:t>
            </a:r>
            <a:r>
              <a:rPr lang="zh-CN" altLang="zh-CN" dirty="0"/>
              <a:t>到</a:t>
            </a:r>
            <a:r>
              <a:rPr lang="en-US" altLang="zh-CN" dirty="0"/>
              <a:t>1</a:t>
            </a:r>
            <a:r>
              <a:rPr lang="zh-CN" altLang="zh-CN" dirty="0"/>
              <a:t>，一般用</a:t>
            </a:r>
            <a:r>
              <a:rPr lang="en-US" altLang="zh-CN" dirty="0"/>
              <a:t>0</a:t>
            </a:r>
            <a:r>
              <a:rPr lang="zh-CN" altLang="zh-CN" dirty="0"/>
              <a:t>到</a:t>
            </a:r>
            <a:r>
              <a:rPr lang="en-US" altLang="zh-CN" dirty="0"/>
              <a:t>255</a:t>
            </a:r>
            <a:r>
              <a:rPr lang="zh-CN" altLang="zh-CN" dirty="0"/>
              <a:t>的灰度图表示。可以理解为对预测输出的贡献分布，分数越高的地方表示原始图片对应区域对网络的响应越高、贡献越大。可视化的时候，可以利用热力图和原图叠加的形式呈现。如下图，颜色越深红的地方表示值越大。可以认为，网络预测</a:t>
            </a:r>
            <a:r>
              <a:rPr lang="en-US" altLang="zh-CN" dirty="0"/>
              <a:t>“</a:t>
            </a:r>
            <a:r>
              <a:rPr lang="zh-CN" altLang="zh-CN" dirty="0"/>
              <a:t>狗</a:t>
            </a:r>
            <a:r>
              <a:rPr lang="en-US" altLang="zh-CN" dirty="0"/>
              <a:t>”</a:t>
            </a:r>
            <a:r>
              <a:rPr lang="zh-CN" altLang="zh-CN" dirty="0"/>
              <a:t>这个类别时，红色高亮区域是其主要判断依据。</a:t>
            </a:r>
          </a:p>
          <a:p>
            <a:endParaRPr kumimoji="1" lang="zh-CN" altLang="en-US" dirty="0"/>
          </a:p>
        </p:txBody>
      </p:sp>
    </p:spTree>
    <p:extLst>
      <p:ext uri="{BB962C8B-B14F-4D97-AF65-F5344CB8AC3E}">
        <p14:creationId xmlns:p14="http://schemas.microsoft.com/office/powerpoint/2010/main" val="280795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图像特征提取</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25" name="文本框 24">
            <a:extLst>
              <a:ext uri="{FF2B5EF4-FFF2-40B4-BE49-F238E27FC236}">
                <a16:creationId xmlns:a16="http://schemas.microsoft.com/office/drawing/2014/main" id="{29102524-1DD1-EA4D-9B33-2FA2172F1FDA}"/>
              </a:ext>
            </a:extLst>
          </p:cNvPr>
          <p:cNvSpPr txBox="1"/>
          <p:nvPr/>
        </p:nvSpPr>
        <p:spPr>
          <a:xfrm>
            <a:off x="767408" y="1628800"/>
            <a:ext cx="9793088" cy="3365024"/>
          </a:xfrm>
          <a:prstGeom prst="rect">
            <a:avLst/>
          </a:prstGeom>
          <a:noFill/>
        </p:spPr>
        <p:txBody>
          <a:bodyPr wrap="square" rtlCol="0">
            <a:spAutoFit/>
          </a:bodyPr>
          <a:lstStyle/>
          <a:p>
            <a:pPr>
              <a:lnSpc>
                <a:spcPct val="150000"/>
              </a:lnSpc>
            </a:pPr>
            <a:r>
              <a:rPr lang="zh-CN" altLang="en-US" dirty="0"/>
              <a:t>        </a:t>
            </a:r>
            <a:r>
              <a:rPr lang="zh-CN" altLang="zh-CN" dirty="0"/>
              <a:t>特征提取是计算机视觉和图像处理中的一个概念。它指的是使用计算机提取图像信息，决定每个图像的点是否属于一个图像特征。特征提取的结果是把图像上的点分为不同的子集，这些子集往往属于孤立的点、连续的曲线或者连续的区域。特征的好坏对泛化性能有至关重要的影响。</a:t>
            </a:r>
            <a:endParaRPr lang="en-US" altLang="zh-CN" dirty="0"/>
          </a:p>
          <a:p>
            <a:pPr>
              <a:lnSpc>
                <a:spcPct val="150000"/>
              </a:lnSpc>
            </a:pPr>
            <a:r>
              <a:rPr lang="zh-CN" altLang="en-US" dirty="0"/>
              <a:t>       </a:t>
            </a:r>
            <a:r>
              <a:rPr lang="zh-CN" altLang="zh-CN" dirty="0"/>
              <a:t>常用的特征提取方法有</a:t>
            </a:r>
            <a:r>
              <a:rPr lang="en-US" altLang="zh-CN" dirty="0"/>
              <a:t>SIFT</a:t>
            </a:r>
            <a:r>
              <a:rPr lang="zh-CN" altLang="zh-CN" dirty="0"/>
              <a:t>以及</a:t>
            </a:r>
            <a:r>
              <a:rPr lang="en-US" altLang="zh-CN" dirty="0"/>
              <a:t>SURF</a:t>
            </a:r>
            <a:r>
              <a:rPr lang="zh-CN" altLang="zh-CN" dirty="0"/>
              <a:t>特征提取方法。</a:t>
            </a:r>
            <a:endParaRPr lang="en-US" altLang="zh-CN" dirty="0"/>
          </a:p>
          <a:p>
            <a:pPr>
              <a:lnSpc>
                <a:spcPct val="150000"/>
              </a:lnSpc>
            </a:pPr>
            <a:r>
              <a:rPr lang="zh-CN" altLang="en-US" dirty="0"/>
              <a:t>       </a:t>
            </a:r>
            <a:r>
              <a:rPr lang="zh-CN" altLang="zh-CN" dirty="0"/>
              <a:t>本次实验主要使用</a:t>
            </a:r>
            <a:r>
              <a:rPr lang="en-US" altLang="zh-CN" dirty="0"/>
              <a:t>MATLAB</a:t>
            </a:r>
            <a:r>
              <a:rPr lang="zh-CN" altLang="zh-CN" dirty="0"/>
              <a:t>以及</a:t>
            </a:r>
            <a:r>
              <a:rPr lang="en-US" altLang="zh-CN" dirty="0"/>
              <a:t>Python3</a:t>
            </a:r>
            <a:r>
              <a:rPr lang="zh-CN" altLang="zh-CN" dirty="0"/>
              <a:t>语言下的</a:t>
            </a:r>
            <a:r>
              <a:rPr lang="en-US" altLang="zh-CN" dirty="0"/>
              <a:t>OpenCV</a:t>
            </a:r>
            <a:r>
              <a:rPr lang="zh-CN" altLang="zh-CN" dirty="0"/>
              <a:t>库实现常用的特征提取方法，并且利用这些常用的特征提取方法进行图像拼接。</a:t>
            </a:r>
          </a:p>
          <a:p>
            <a:pPr>
              <a:lnSpc>
                <a:spcPct val="150000"/>
              </a:lnSpc>
            </a:pPr>
            <a:endParaRPr lang="zh-CN"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 代码环节</a:t>
            </a:r>
            <a:r>
              <a:rPr lang="en-US" altLang="zh-CN" dirty="0"/>
              <a:t>——CAM</a:t>
            </a:r>
            <a:r>
              <a:rPr lang="zh-CN" altLang="en-US" dirty="0"/>
              <a:t>可视化</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40</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636FD07F-B3C4-2F44-8B42-5DF84E4F3590}"/>
              </a:ext>
            </a:extLst>
          </p:cNvPr>
          <p:cNvSpPr txBox="1"/>
          <p:nvPr/>
        </p:nvSpPr>
        <p:spPr>
          <a:xfrm>
            <a:off x="8112224" y="1484784"/>
            <a:ext cx="3672408" cy="646331"/>
          </a:xfrm>
          <a:prstGeom prst="rect">
            <a:avLst/>
          </a:prstGeom>
          <a:noFill/>
        </p:spPr>
        <p:txBody>
          <a:bodyPr wrap="square" rtlCol="0">
            <a:spAutoFit/>
          </a:bodyPr>
          <a:lstStyle/>
          <a:p>
            <a:r>
              <a:rPr lang="zh-CN" altLang="en-US" dirty="0"/>
              <a:t>本次实验</a:t>
            </a:r>
            <a:r>
              <a:rPr lang="en-US" altLang="zh-CN" dirty="0"/>
              <a:t>CAM</a:t>
            </a:r>
            <a:r>
              <a:rPr lang="zh-CN" altLang="zh-CN" dirty="0"/>
              <a:t>可视化的计算公式：</a:t>
            </a:r>
          </a:p>
          <a:p>
            <a:endParaRPr kumimoji="1" lang="zh-CN" altLang="en-US" dirty="0"/>
          </a:p>
        </p:txBody>
      </p:sp>
      <p:pic>
        <p:nvPicPr>
          <p:cNvPr id="9" name="图片 8">
            <a:extLst>
              <a:ext uri="{FF2B5EF4-FFF2-40B4-BE49-F238E27FC236}">
                <a16:creationId xmlns:a16="http://schemas.microsoft.com/office/drawing/2014/main" id="{911BEB7E-A372-104B-8CDE-6A2595F60F4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9165" y="2157892"/>
            <a:ext cx="2687955" cy="1421130"/>
          </a:xfrm>
          <a:prstGeom prst="rect">
            <a:avLst/>
          </a:prstGeom>
          <a:noFill/>
          <a:ln>
            <a:noFill/>
          </a:ln>
        </p:spPr>
      </p:pic>
      <p:sp>
        <p:nvSpPr>
          <p:cNvPr id="7" name="文本框 6">
            <a:extLst>
              <a:ext uri="{FF2B5EF4-FFF2-40B4-BE49-F238E27FC236}">
                <a16:creationId xmlns:a16="http://schemas.microsoft.com/office/drawing/2014/main" id="{7AF22ED8-5539-C345-9F1E-0118E1D5BE91}"/>
              </a:ext>
            </a:extLst>
          </p:cNvPr>
          <p:cNvSpPr txBox="1"/>
          <p:nvPr/>
        </p:nvSpPr>
        <p:spPr>
          <a:xfrm>
            <a:off x="653354" y="1183773"/>
            <a:ext cx="6552728" cy="923330"/>
          </a:xfrm>
          <a:prstGeom prst="rect">
            <a:avLst/>
          </a:prstGeom>
          <a:noFill/>
        </p:spPr>
        <p:txBody>
          <a:bodyPr wrap="square" rtlCol="0">
            <a:spAutoFit/>
          </a:bodyPr>
          <a:lstStyle/>
          <a:p>
            <a:r>
              <a:rPr lang="zh-CN" altLang="en-US" dirty="0"/>
              <a:t>颜色越深红的 地方表示值越大。可以认为，网络预测“狗”这个类别时，红色高亮区域是其主 要判断依据。 </a:t>
            </a:r>
          </a:p>
          <a:p>
            <a:endParaRPr kumimoji="1" lang="zh-CN" altLang="en-US" dirty="0"/>
          </a:p>
        </p:txBody>
      </p:sp>
      <p:pic>
        <p:nvPicPr>
          <p:cNvPr id="12" name="图片 11">
            <a:extLst>
              <a:ext uri="{FF2B5EF4-FFF2-40B4-BE49-F238E27FC236}">
                <a16:creationId xmlns:a16="http://schemas.microsoft.com/office/drawing/2014/main" id="{EC856301-E230-714B-94C9-4C2E9A03C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92" y="4034792"/>
            <a:ext cx="6970522" cy="1911036"/>
          </a:xfrm>
          <a:prstGeom prst="rect">
            <a:avLst/>
          </a:prstGeom>
        </p:spPr>
      </p:pic>
      <p:pic>
        <p:nvPicPr>
          <p:cNvPr id="14" name="图片 13">
            <a:extLst>
              <a:ext uri="{FF2B5EF4-FFF2-40B4-BE49-F238E27FC236}">
                <a16:creationId xmlns:a16="http://schemas.microsoft.com/office/drawing/2014/main" id="{2282D4FB-45AC-C446-ACD4-9FC2946AA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53" y="1807949"/>
            <a:ext cx="7393600" cy="2231795"/>
          </a:xfrm>
          <a:prstGeom prst="rect">
            <a:avLst/>
          </a:prstGeom>
        </p:spPr>
      </p:pic>
    </p:spTree>
    <p:extLst>
      <p:ext uri="{BB962C8B-B14F-4D97-AF65-F5344CB8AC3E}">
        <p14:creationId xmlns:p14="http://schemas.microsoft.com/office/powerpoint/2010/main" val="3034910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 代码环节</a:t>
            </a:r>
            <a:r>
              <a:rPr lang="en-US" altLang="zh-CN" dirty="0"/>
              <a:t>——</a:t>
            </a:r>
            <a:r>
              <a:rPr lang="zh-CN" altLang="en-US" dirty="0"/>
              <a:t>训练与预测测试集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41</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6" name="图片 5">
            <a:extLst>
              <a:ext uri="{FF2B5EF4-FFF2-40B4-BE49-F238E27FC236}">
                <a16:creationId xmlns:a16="http://schemas.microsoft.com/office/drawing/2014/main" id="{0925ABB5-7EE9-2347-8031-B1A124308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966" y="1556792"/>
            <a:ext cx="7279921" cy="3927326"/>
          </a:xfrm>
          <a:prstGeom prst="rect">
            <a:avLst/>
          </a:prstGeom>
        </p:spPr>
      </p:pic>
      <p:sp>
        <p:nvSpPr>
          <p:cNvPr id="7" name="文本框 6">
            <a:extLst>
              <a:ext uri="{FF2B5EF4-FFF2-40B4-BE49-F238E27FC236}">
                <a16:creationId xmlns:a16="http://schemas.microsoft.com/office/drawing/2014/main" id="{E2441E9B-7D63-DD43-9597-6CE8029A8AC1}"/>
              </a:ext>
            </a:extLst>
          </p:cNvPr>
          <p:cNvSpPr txBox="1"/>
          <p:nvPr/>
        </p:nvSpPr>
        <p:spPr>
          <a:xfrm>
            <a:off x="1055440" y="1696794"/>
            <a:ext cx="3168352" cy="646331"/>
          </a:xfrm>
          <a:prstGeom prst="rect">
            <a:avLst/>
          </a:prstGeom>
          <a:noFill/>
        </p:spPr>
        <p:txBody>
          <a:bodyPr wrap="square" rtlCol="0">
            <a:spAutoFit/>
          </a:bodyPr>
          <a:lstStyle/>
          <a:p>
            <a:r>
              <a:rPr kumimoji="1" lang="zh-CN" altLang="en-US" dirty="0"/>
              <a:t>对于训练集，正确率都极高，接下来对测试集进行分类</a:t>
            </a:r>
          </a:p>
        </p:txBody>
      </p:sp>
    </p:spTree>
    <p:extLst>
      <p:ext uri="{BB962C8B-B14F-4D97-AF65-F5344CB8AC3E}">
        <p14:creationId xmlns:p14="http://schemas.microsoft.com/office/powerpoint/2010/main" val="238184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7.4</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42</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6" name="文本框 5">
            <a:extLst>
              <a:ext uri="{FF2B5EF4-FFF2-40B4-BE49-F238E27FC236}">
                <a16:creationId xmlns:a16="http://schemas.microsoft.com/office/drawing/2014/main" id="{ACE01BAF-EFDB-124E-A116-7C1A987D59A4}"/>
              </a:ext>
            </a:extLst>
          </p:cNvPr>
          <p:cNvSpPr txBox="1"/>
          <p:nvPr/>
        </p:nvSpPr>
        <p:spPr>
          <a:xfrm>
            <a:off x="669924" y="1325463"/>
            <a:ext cx="2736304" cy="2308324"/>
          </a:xfrm>
          <a:prstGeom prst="rect">
            <a:avLst/>
          </a:prstGeom>
          <a:noFill/>
        </p:spPr>
        <p:txBody>
          <a:bodyPr wrap="square" rtlCol="0">
            <a:spAutoFit/>
          </a:bodyPr>
          <a:lstStyle/>
          <a:p>
            <a:r>
              <a:rPr lang="zh-CN" altLang="zh-CN" dirty="0"/>
              <a:t>将每个图片对应的种类编号输出到</a:t>
            </a:r>
            <a:r>
              <a:rPr lang="en-US" altLang="zh-CN" dirty="0"/>
              <a:t>csv</a:t>
            </a:r>
            <a:r>
              <a:rPr lang="zh-CN" altLang="zh-CN" dirty="0"/>
              <a:t>文件，查看输出前</a:t>
            </a:r>
            <a:r>
              <a:rPr lang="en-US" altLang="zh-CN" dirty="0"/>
              <a:t>10</a:t>
            </a:r>
            <a:r>
              <a:rPr lang="zh-CN" altLang="zh-CN" dirty="0"/>
              <a:t>个预测结果（接近</a:t>
            </a:r>
            <a:r>
              <a:rPr lang="en-US" altLang="zh-CN" dirty="0"/>
              <a:t>1</a:t>
            </a:r>
            <a:r>
              <a:rPr lang="zh-CN" altLang="zh-CN" dirty="0"/>
              <a:t>为狗，接近</a:t>
            </a:r>
            <a:r>
              <a:rPr lang="en-US" altLang="zh-CN" dirty="0"/>
              <a:t>0</a:t>
            </a:r>
            <a:r>
              <a:rPr lang="zh-CN" altLang="zh-CN" dirty="0"/>
              <a:t>为猫），从图片可以看出前</a:t>
            </a:r>
            <a:r>
              <a:rPr lang="en-US" altLang="zh-CN" dirty="0"/>
              <a:t>10</a:t>
            </a:r>
            <a:r>
              <a:rPr lang="zh-CN" altLang="zh-CN" dirty="0"/>
              <a:t>张中，</a:t>
            </a:r>
            <a:r>
              <a:rPr lang="en-US" altLang="zh-CN" dirty="0"/>
              <a:t>1-4</a:t>
            </a:r>
            <a:r>
              <a:rPr lang="zh-CN" altLang="zh-CN" dirty="0"/>
              <a:t>为狗，</a:t>
            </a:r>
            <a:r>
              <a:rPr lang="en-US" altLang="zh-CN" dirty="0"/>
              <a:t>5-10</a:t>
            </a:r>
            <a:r>
              <a:rPr lang="zh-CN" altLang="zh-CN" dirty="0"/>
              <a:t>位猫与模型预测结果一致。</a:t>
            </a:r>
          </a:p>
          <a:p>
            <a:endParaRPr kumimoji="1" lang="zh-CN" altLang="en-US" dirty="0"/>
          </a:p>
        </p:txBody>
      </p:sp>
      <p:pic>
        <p:nvPicPr>
          <p:cNvPr id="9" name="图片 8">
            <a:extLst>
              <a:ext uri="{FF2B5EF4-FFF2-40B4-BE49-F238E27FC236}">
                <a16:creationId xmlns:a16="http://schemas.microsoft.com/office/drawing/2014/main" id="{28C38D24-2DE6-1840-B170-145AA45C52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63752" y="1325462"/>
            <a:ext cx="7488832" cy="4479802"/>
          </a:xfrm>
          <a:prstGeom prst="rect">
            <a:avLst/>
          </a:prstGeom>
          <a:noFill/>
          <a:ln>
            <a:noFill/>
          </a:ln>
        </p:spPr>
      </p:pic>
      <p:pic>
        <p:nvPicPr>
          <p:cNvPr id="8" name="图片 7">
            <a:extLst>
              <a:ext uri="{FF2B5EF4-FFF2-40B4-BE49-F238E27FC236}">
                <a16:creationId xmlns:a16="http://schemas.microsoft.com/office/drawing/2014/main" id="{BBB2F556-0243-3145-ABE6-A98009BA0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24" y="3356992"/>
            <a:ext cx="1917252" cy="3204818"/>
          </a:xfrm>
          <a:prstGeom prst="rect">
            <a:avLst/>
          </a:prstGeom>
        </p:spPr>
      </p:pic>
    </p:spTree>
    <p:extLst>
      <p:ext uri="{BB962C8B-B14F-4D97-AF65-F5344CB8AC3E}">
        <p14:creationId xmlns:p14="http://schemas.microsoft.com/office/powerpoint/2010/main" val="2321566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8. </a:t>
            </a:r>
            <a:r>
              <a:rPr lang="zh-CN" altLang="en-US" sz="3200" dirty="0"/>
              <a:t>图像分割</a:t>
            </a:r>
            <a:endParaRPr lang="zh-CN" altLang="en-US" sz="3200" b="0" dirty="0"/>
          </a:p>
        </p:txBody>
      </p:sp>
      <p:sp>
        <p:nvSpPr>
          <p:cNvPr id="3" name="文本占位符 2"/>
          <p:cNvSpPr>
            <a:spLocks noGrp="1"/>
          </p:cNvSpPr>
          <p:nvPr>
            <p:ph type="body" idx="1"/>
          </p:nvPr>
        </p:nvSpPr>
        <p:spPr/>
        <p:txBody>
          <a:bodyPr/>
          <a:lstStyle/>
          <a:p>
            <a:r>
              <a:rPr lang="en-US" altLang="zh-CN" dirty="0" err="1"/>
              <a:t>Pytorch</a:t>
            </a:r>
            <a:endParaRPr lang="zh-CN" altLang="zh-CN"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/08</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875342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8.1</a:t>
            </a:r>
            <a:r>
              <a:rPr lang="zh-CN" altLang="en-US" dirty="0"/>
              <a:t> 实验目的与实验环境</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44</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86E0CC13-076D-DF4F-B274-2E9DF0F5B4B9}"/>
              </a:ext>
            </a:extLst>
          </p:cNvPr>
          <p:cNvSpPr txBox="1"/>
          <p:nvPr/>
        </p:nvSpPr>
        <p:spPr>
          <a:xfrm>
            <a:off x="407368" y="1916832"/>
            <a:ext cx="5328592" cy="1200329"/>
          </a:xfrm>
          <a:prstGeom prst="rect">
            <a:avLst/>
          </a:prstGeom>
          <a:noFill/>
        </p:spPr>
        <p:txBody>
          <a:bodyPr wrap="square" rtlCol="0">
            <a:spAutoFit/>
          </a:bodyPr>
          <a:lstStyle/>
          <a:p>
            <a:pPr marL="342900" indent="-342900">
              <a:buAutoNum type="arabicParenR"/>
            </a:pPr>
            <a:r>
              <a:rPr lang="zh-CN" altLang="en-US" dirty="0"/>
              <a:t>下载</a:t>
            </a:r>
            <a:r>
              <a:rPr lang="en" altLang="zh-CN" dirty="0" err="1"/>
              <a:t>PyTorch</a:t>
            </a:r>
            <a:r>
              <a:rPr lang="zh-CN" altLang="en-US" dirty="0"/>
              <a:t>并安装、配置环境</a:t>
            </a:r>
            <a:endParaRPr lang="en-US" altLang="zh-CN" dirty="0"/>
          </a:p>
          <a:p>
            <a:pPr marL="342900" indent="-342900">
              <a:buAutoNum type="arabicParenR"/>
            </a:pPr>
            <a:r>
              <a:rPr lang="en-US" altLang="zh-CN" dirty="0"/>
              <a:t> </a:t>
            </a:r>
            <a:r>
              <a:rPr lang="zh-CN" altLang="en-US" dirty="0"/>
              <a:t>了解基于卷积神经网络的图像分割算法的设计原理和基本思想 </a:t>
            </a:r>
            <a:endParaRPr lang="en-US" altLang="zh-CN" dirty="0"/>
          </a:p>
          <a:p>
            <a:pPr marL="342900" indent="-342900">
              <a:buAutoNum type="arabicParenR"/>
            </a:pPr>
            <a:r>
              <a:rPr lang="zh-CN" altLang="en-US" dirty="0"/>
              <a:t>通过编程实现基于卷积神经网络的图像分割算法 </a:t>
            </a:r>
            <a:endParaRPr lang="zh-CN" altLang="en-US" dirty="0">
              <a:effectLst/>
            </a:endParaRPr>
          </a:p>
        </p:txBody>
      </p:sp>
      <p:pic>
        <p:nvPicPr>
          <p:cNvPr id="8" name="图片 7">
            <a:extLst>
              <a:ext uri="{FF2B5EF4-FFF2-40B4-BE49-F238E27FC236}">
                <a16:creationId xmlns:a16="http://schemas.microsoft.com/office/drawing/2014/main" id="{EC274040-C48F-3C45-A7FD-65684EF7B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2" y="3473668"/>
            <a:ext cx="6241206" cy="1611515"/>
          </a:xfrm>
          <a:prstGeom prst="rect">
            <a:avLst/>
          </a:prstGeom>
        </p:spPr>
      </p:pic>
    </p:spTree>
    <p:extLst>
      <p:ext uri="{BB962C8B-B14F-4D97-AF65-F5344CB8AC3E}">
        <p14:creationId xmlns:p14="http://schemas.microsoft.com/office/powerpoint/2010/main" val="3598355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 </a:t>
            </a:r>
            <a:r>
              <a:rPr lang="zh-CN" altLang="en-US" dirty="0"/>
              <a:t>实验原理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45</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矩形 4">
            <a:extLst>
              <a:ext uri="{FF2B5EF4-FFF2-40B4-BE49-F238E27FC236}">
                <a16:creationId xmlns:a16="http://schemas.microsoft.com/office/drawing/2014/main" id="{62769B63-7167-6347-9625-EC47BAB473FE}"/>
              </a:ext>
            </a:extLst>
          </p:cNvPr>
          <p:cNvSpPr/>
          <p:nvPr/>
        </p:nvSpPr>
        <p:spPr>
          <a:xfrm>
            <a:off x="335360" y="1340768"/>
            <a:ext cx="3888432" cy="3970318"/>
          </a:xfrm>
          <a:prstGeom prst="rect">
            <a:avLst/>
          </a:prstGeom>
        </p:spPr>
        <p:txBody>
          <a:bodyPr wrap="square">
            <a:spAutoFit/>
          </a:bodyPr>
          <a:lstStyle/>
          <a:p>
            <a:r>
              <a:rPr lang="zh-CN" altLang="en-US" dirty="0"/>
              <a:t>       </a:t>
            </a:r>
            <a:r>
              <a:rPr lang="zh-CN" altLang="zh-CN" dirty="0"/>
              <a:t>人工智能在图像分割中有广泛的应用，本次实验基于</a:t>
            </a:r>
            <a:r>
              <a:rPr lang="en-US" altLang="zh-CN" dirty="0"/>
              <a:t> </a:t>
            </a:r>
            <a:r>
              <a:rPr lang="en-US" altLang="zh-CN" dirty="0" err="1"/>
              <a:t>PyTorch</a:t>
            </a:r>
            <a:r>
              <a:rPr lang="en-US" altLang="zh-CN" dirty="0"/>
              <a:t> </a:t>
            </a:r>
            <a:r>
              <a:rPr lang="zh-CN" altLang="zh-CN" dirty="0"/>
              <a:t>实现了</a:t>
            </a:r>
            <a:r>
              <a:rPr lang="en-US" altLang="zh-CN" dirty="0"/>
              <a:t> U-Net </a:t>
            </a:r>
            <a:r>
              <a:rPr lang="zh-CN" altLang="zh-CN" dirty="0"/>
              <a:t>神经网络来进行图像分割。</a:t>
            </a:r>
          </a:p>
          <a:p>
            <a:r>
              <a:rPr lang="en-US" altLang="zh-CN" dirty="0"/>
              <a:t>U-Net </a:t>
            </a:r>
            <a:r>
              <a:rPr lang="zh-CN" altLang="zh-CN" dirty="0"/>
              <a:t>最早用作生物图像的分割，后来在目标检测、图像转换等很多方面都有应用，其网络结构如下图所示：</a:t>
            </a:r>
            <a:endParaRPr lang="en-US" altLang="zh-CN" dirty="0"/>
          </a:p>
          <a:p>
            <a:r>
              <a:rPr lang="zh-CN" altLang="en-US" dirty="0"/>
              <a:t>      </a:t>
            </a:r>
            <a:r>
              <a:rPr lang="en" altLang="zh-CN" dirty="0" err="1"/>
              <a:t>UNet</a:t>
            </a:r>
            <a:r>
              <a:rPr lang="zh-CN" altLang="en-US" dirty="0"/>
              <a:t>网络结构，最主要的两个特点是：</a:t>
            </a:r>
            <a:r>
              <a:rPr lang="en" altLang="zh-CN" dirty="0"/>
              <a:t>U</a:t>
            </a:r>
            <a:r>
              <a:rPr lang="zh-CN" altLang="en-US" dirty="0"/>
              <a:t>型网络结构和</a:t>
            </a:r>
            <a:r>
              <a:rPr lang="en" altLang="zh-CN" dirty="0"/>
              <a:t>Skip Connection</a:t>
            </a:r>
            <a:r>
              <a:rPr lang="zh-CN" altLang="en-US" dirty="0"/>
              <a:t>跳层连接。而且，</a:t>
            </a:r>
            <a:r>
              <a:rPr lang="en" altLang="zh-CN" dirty="0" err="1"/>
              <a:t>Unet</a:t>
            </a:r>
            <a:r>
              <a:rPr lang="zh-CN" altLang="en-US" dirty="0"/>
              <a:t>网络非常的简单，前半部分就是特征提取，后半部分是上采样。在一些文献中把这种结构叫做编码器</a:t>
            </a:r>
            <a:r>
              <a:rPr lang="en-US" altLang="zh-CN" dirty="0"/>
              <a:t>-</a:t>
            </a:r>
            <a:r>
              <a:rPr lang="zh-CN" altLang="en-US" dirty="0"/>
              <a:t>解码器结构，由于网络的整体结构是一个大些的英文字母</a:t>
            </a:r>
            <a:r>
              <a:rPr lang="en" altLang="zh-CN" dirty="0"/>
              <a:t>U</a:t>
            </a:r>
            <a:r>
              <a:rPr lang="zh-CN" altLang="en" dirty="0"/>
              <a:t>，</a:t>
            </a:r>
            <a:r>
              <a:rPr lang="zh-CN" altLang="en-US" dirty="0"/>
              <a:t>所以叫做</a:t>
            </a:r>
            <a:r>
              <a:rPr lang="en" altLang="zh-CN" dirty="0"/>
              <a:t>U-net</a:t>
            </a:r>
            <a:r>
              <a:rPr lang="zh-CN" altLang="en" dirty="0"/>
              <a:t>。</a:t>
            </a:r>
            <a:endParaRPr lang="zh-CN" altLang="zh-CN" dirty="0"/>
          </a:p>
        </p:txBody>
      </p:sp>
      <p:pic>
        <p:nvPicPr>
          <p:cNvPr id="7" name="图片 6">
            <a:extLst>
              <a:ext uri="{FF2B5EF4-FFF2-40B4-BE49-F238E27FC236}">
                <a16:creationId xmlns:a16="http://schemas.microsoft.com/office/drawing/2014/main" id="{77C67013-35C0-BE42-A9D3-B31CC3361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6" y="1133677"/>
            <a:ext cx="6919845" cy="4803627"/>
          </a:xfrm>
          <a:prstGeom prst="rect">
            <a:avLst/>
          </a:prstGeom>
        </p:spPr>
      </p:pic>
    </p:spTree>
    <p:extLst>
      <p:ext uri="{BB962C8B-B14F-4D97-AF65-F5344CB8AC3E}">
        <p14:creationId xmlns:p14="http://schemas.microsoft.com/office/powerpoint/2010/main" val="1945095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8.3</a:t>
            </a:r>
            <a:r>
              <a:rPr lang="zh-CN" altLang="en-US" dirty="0"/>
              <a:t> 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46</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8" name="文本框 7">
            <a:extLst>
              <a:ext uri="{FF2B5EF4-FFF2-40B4-BE49-F238E27FC236}">
                <a16:creationId xmlns:a16="http://schemas.microsoft.com/office/drawing/2014/main" id="{9E1CBB77-3B1C-EB42-BB70-8CB1385462CC}"/>
              </a:ext>
            </a:extLst>
          </p:cNvPr>
          <p:cNvSpPr txBox="1"/>
          <p:nvPr/>
        </p:nvSpPr>
        <p:spPr>
          <a:xfrm>
            <a:off x="669924" y="1375585"/>
            <a:ext cx="4850012" cy="923330"/>
          </a:xfrm>
          <a:prstGeom prst="rect">
            <a:avLst/>
          </a:prstGeom>
          <a:noFill/>
        </p:spPr>
        <p:txBody>
          <a:bodyPr wrap="square" rtlCol="0">
            <a:spAutoFit/>
          </a:bodyPr>
          <a:lstStyle/>
          <a:p>
            <a:r>
              <a:rPr lang="zh-CN" altLang="zh-CN" dirty="0"/>
              <a:t>本次实验主要进行医学图像分割，给定细胞结构图，将每个细胞分割开来</a:t>
            </a:r>
          </a:p>
          <a:p>
            <a:endParaRPr kumimoji="1" lang="zh-CN" altLang="en-US" dirty="0"/>
          </a:p>
        </p:txBody>
      </p:sp>
      <p:pic>
        <p:nvPicPr>
          <p:cNvPr id="11" name="图片 10">
            <a:extLst>
              <a:ext uri="{FF2B5EF4-FFF2-40B4-BE49-F238E27FC236}">
                <a16:creationId xmlns:a16="http://schemas.microsoft.com/office/drawing/2014/main" id="{E8418DAD-A856-CE46-8640-2A7276D44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054" y="1242398"/>
            <a:ext cx="5558433" cy="4822936"/>
          </a:xfrm>
          <a:prstGeom prst="rect">
            <a:avLst/>
          </a:prstGeom>
        </p:spPr>
      </p:pic>
      <p:pic>
        <p:nvPicPr>
          <p:cNvPr id="13" name="图片 12">
            <a:extLst>
              <a:ext uri="{FF2B5EF4-FFF2-40B4-BE49-F238E27FC236}">
                <a16:creationId xmlns:a16="http://schemas.microsoft.com/office/drawing/2014/main" id="{EF101281-1D20-964F-B694-2EA16431F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780" y="2298915"/>
            <a:ext cx="4178300" cy="3517900"/>
          </a:xfrm>
          <a:prstGeom prst="rect">
            <a:avLst/>
          </a:prstGeom>
        </p:spPr>
      </p:pic>
    </p:spTree>
    <p:extLst>
      <p:ext uri="{BB962C8B-B14F-4D97-AF65-F5344CB8AC3E}">
        <p14:creationId xmlns:p14="http://schemas.microsoft.com/office/powerpoint/2010/main" val="3022290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8.4</a:t>
            </a:r>
            <a:r>
              <a:rPr lang="zh-CN" altLang="en-US" dirty="0"/>
              <a:t> 代码环节</a:t>
            </a:r>
            <a:r>
              <a:rPr lang="en-US" altLang="zh-CN" dirty="0"/>
              <a:t>——</a:t>
            </a:r>
            <a:r>
              <a:rPr lang="zh-CN" altLang="en-US" dirty="0"/>
              <a:t>加载数据</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47</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7" name="文本框 6">
            <a:extLst>
              <a:ext uri="{FF2B5EF4-FFF2-40B4-BE49-F238E27FC236}">
                <a16:creationId xmlns:a16="http://schemas.microsoft.com/office/drawing/2014/main" id="{1E07199D-6E11-A641-970D-2B5C7AD2BC36}"/>
              </a:ext>
            </a:extLst>
          </p:cNvPr>
          <p:cNvSpPr txBox="1"/>
          <p:nvPr/>
        </p:nvSpPr>
        <p:spPr>
          <a:xfrm>
            <a:off x="479376" y="1144048"/>
            <a:ext cx="4248472" cy="369332"/>
          </a:xfrm>
          <a:prstGeom prst="rect">
            <a:avLst/>
          </a:prstGeom>
          <a:noFill/>
        </p:spPr>
        <p:txBody>
          <a:bodyPr wrap="square" rtlCol="0">
            <a:spAutoFit/>
          </a:bodyPr>
          <a:lstStyle/>
          <a:p>
            <a:r>
              <a:rPr kumimoji="1" lang="zh-CN" altLang="en-US" dirty="0"/>
              <a:t>数据集是选择的细胞图片进行分割</a:t>
            </a:r>
          </a:p>
        </p:txBody>
      </p:sp>
      <p:sp>
        <p:nvSpPr>
          <p:cNvPr id="8" name="文本框 7">
            <a:extLst>
              <a:ext uri="{FF2B5EF4-FFF2-40B4-BE49-F238E27FC236}">
                <a16:creationId xmlns:a16="http://schemas.microsoft.com/office/drawing/2014/main" id="{D732AB50-2375-954A-B6B1-888BF3875EB4}"/>
              </a:ext>
            </a:extLst>
          </p:cNvPr>
          <p:cNvSpPr txBox="1"/>
          <p:nvPr/>
        </p:nvSpPr>
        <p:spPr>
          <a:xfrm>
            <a:off x="551384" y="1844824"/>
            <a:ext cx="6480720" cy="3416320"/>
          </a:xfrm>
          <a:prstGeom prst="rect">
            <a:avLst/>
          </a:prstGeom>
          <a:noFill/>
        </p:spPr>
        <p:txBody>
          <a:bodyPr wrap="square" rtlCol="0">
            <a:spAutoFit/>
          </a:bodyPr>
          <a:lstStyle/>
          <a:p>
            <a:r>
              <a:rPr kumimoji="1" lang="en-US" altLang="zh-CN" dirty="0" err="1"/>
              <a:t>Dataset.py</a:t>
            </a:r>
            <a:r>
              <a:rPr kumimoji="1" lang="zh-CN" altLang="en-US" dirty="0"/>
              <a:t>中定义了三个函数</a:t>
            </a:r>
            <a:endParaRPr kumimoji="1" lang="en-US" altLang="zh-CN" dirty="0"/>
          </a:p>
          <a:p>
            <a:r>
              <a:rPr lang="zh-CN" altLang="en-US" dirty="0"/>
              <a:t>（</a:t>
            </a:r>
            <a:r>
              <a:rPr lang="en-US" altLang="zh-CN" dirty="0"/>
              <a:t>1</a:t>
            </a:r>
            <a:r>
              <a:rPr lang="zh-CN" altLang="en-US" dirty="0"/>
              <a:t>）</a:t>
            </a:r>
            <a:r>
              <a:rPr lang="en" altLang="zh-CN" dirty="0"/>
              <a:t>__</a:t>
            </a:r>
            <a:r>
              <a:rPr lang="en" altLang="zh-CN" dirty="0" err="1"/>
              <a:t>init</a:t>
            </a:r>
            <a:r>
              <a:rPr lang="en" altLang="zh-CN" dirty="0"/>
              <a:t>__</a:t>
            </a:r>
            <a:r>
              <a:rPr lang="zh-CN" altLang="en-US" dirty="0"/>
              <a:t>函数是这个类的初始化函数，根据指定的图片路径，读取所有图片 数据，存放到</a:t>
            </a:r>
            <a:r>
              <a:rPr lang="en" altLang="zh-CN" dirty="0" err="1"/>
              <a:t>self.imgs_path</a:t>
            </a:r>
            <a:r>
              <a:rPr lang="zh-CN" altLang="en-US" dirty="0"/>
              <a:t>列表中。 </a:t>
            </a:r>
          </a:p>
          <a:p>
            <a:r>
              <a:rPr lang="zh-CN" altLang="en-US" dirty="0"/>
              <a:t>（</a:t>
            </a:r>
            <a:r>
              <a:rPr lang="en-US" altLang="zh-CN" dirty="0"/>
              <a:t>2</a:t>
            </a:r>
            <a:r>
              <a:rPr lang="zh-CN" altLang="en-US" dirty="0"/>
              <a:t>）</a:t>
            </a:r>
            <a:r>
              <a:rPr lang="en-US" altLang="zh-CN" dirty="0"/>
              <a:t>__</a:t>
            </a:r>
            <a:r>
              <a:rPr lang="en" altLang="zh-CN" dirty="0" err="1"/>
              <a:t>len</a:t>
            </a:r>
            <a:r>
              <a:rPr lang="en" altLang="zh-CN" dirty="0"/>
              <a:t>__</a:t>
            </a:r>
            <a:r>
              <a:rPr lang="zh-CN" altLang="en-US" dirty="0"/>
              <a:t>函数可以返回数据的多少，这个类实例化后，通过</a:t>
            </a:r>
            <a:r>
              <a:rPr lang="en" altLang="zh-CN" dirty="0" err="1"/>
              <a:t>len</a:t>
            </a:r>
            <a:r>
              <a:rPr lang="en" altLang="zh-CN" dirty="0"/>
              <a:t>()</a:t>
            </a:r>
            <a:r>
              <a:rPr lang="zh-CN" altLang="en-US" dirty="0"/>
              <a:t>函数调用。 </a:t>
            </a:r>
          </a:p>
          <a:p>
            <a:r>
              <a:rPr lang="zh-CN" altLang="en-US" dirty="0"/>
              <a:t>（</a:t>
            </a:r>
            <a:r>
              <a:rPr lang="en-US" altLang="zh-CN" dirty="0"/>
              <a:t>3</a:t>
            </a:r>
            <a:r>
              <a:rPr lang="zh-CN" altLang="en-US" dirty="0"/>
              <a:t>）</a:t>
            </a:r>
            <a:r>
              <a:rPr lang="en-US" altLang="zh-CN" dirty="0"/>
              <a:t>__</a:t>
            </a:r>
            <a:r>
              <a:rPr lang="en" altLang="zh-CN" dirty="0" err="1"/>
              <a:t>getitem</a:t>
            </a:r>
            <a:r>
              <a:rPr lang="en" altLang="zh-CN" dirty="0"/>
              <a:t>__</a:t>
            </a:r>
            <a:r>
              <a:rPr lang="zh-CN" altLang="en-US" dirty="0"/>
              <a:t>函数是数据获取函数，在这个函数里你可以写数据怎么读，怎么处理，并且可以一些数据预处理、数据增强都可以在这里进行。我这里的处 理很简单，只是将图片读取，并处理成单通道图片。同时，因为 </a:t>
            </a:r>
            <a:r>
              <a:rPr lang="en" altLang="zh-CN" dirty="0"/>
              <a:t>label </a:t>
            </a:r>
            <a:r>
              <a:rPr lang="zh-CN" altLang="en-US" dirty="0"/>
              <a:t>的图片像 素点是</a:t>
            </a:r>
            <a:r>
              <a:rPr lang="en-US" altLang="zh-CN" dirty="0"/>
              <a:t>0</a:t>
            </a:r>
            <a:r>
              <a:rPr lang="zh-CN" altLang="en-US" dirty="0"/>
              <a:t>和</a:t>
            </a:r>
            <a:r>
              <a:rPr lang="en-US" altLang="zh-CN" dirty="0"/>
              <a:t>255</a:t>
            </a:r>
            <a:r>
              <a:rPr lang="zh-CN" altLang="en-US" dirty="0"/>
              <a:t>，因此需要除以</a:t>
            </a:r>
            <a:r>
              <a:rPr lang="en-US" altLang="zh-CN" dirty="0"/>
              <a:t>255</a:t>
            </a:r>
            <a:r>
              <a:rPr lang="zh-CN" altLang="en-US" dirty="0"/>
              <a:t>，变成</a:t>
            </a:r>
            <a:r>
              <a:rPr lang="en-US" altLang="zh-CN" dirty="0"/>
              <a:t>0</a:t>
            </a:r>
            <a:r>
              <a:rPr lang="zh-CN" altLang="en-US" dirty="0"/>
              <a:t>和</a:t>
            </a:r>
            <a:r>
              <a:rPr lang="en-US" altLang="zh-CN" dirty="0"/>
              <a:t>1</a:t>
            </a:r>
            <a:r>
              <a:rPr lang="zh-CN" altLang="en-US" dirty="0"/>
              <a:t>。同时，随机进行了数据增强。 </a:t>
            </a:r>
          </a:p>
          <a:p>
            <a:endParaRPr kumimoji="1" lang="zh-CN" altLang="en-US" dirty="0"/>
          </a:p>
        </p:txBody>
      </p:sp>
      <p:pic>
        <p:nvPicPr>
          <p:cNvPr id="12" name="图片 11">
            <a:extLst>
              <a:ext uri="{FF2B5EF4-FFF2-40B4-BE49-F238E27FC236}">
                <a16:creationId xmlns:a16="http://schemas.microsoft.com/office/drawing/2014/main" id="{E2C63C39-D662-F34B-A4F4-4212301FA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48" y="1995810"/>
            <a:ext cx="2637899" cy="3114348"/>
          </a:xfrm>
          <a:prstGeom prst="rect">
            <a:avLst/>
          </a:prstGeom>
        </p:spPr>
      </p:pic>
    </p:spTree>
    <p:extLst>
      <p:ext uri="{BB962C8B-B14F-4D97-AF65-F5344CB8AC3E}">
        <p14:creationId xmlns:p14="http://schemas.microsoft.com/office/powerpoint/2010/main" val="2604826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8.4</a:t>
            </a:r>
            <a:r>
              <a:rPr lang="zh-CN" altLang="en-US" dirty="0"/>
              <a:t> 代码环节</a:t>
            </a:r>
            <a:r>
              <a:rPr lang="en-US" altLang="zh-CN" dirty="0"/>
              <a:t>——</a:t>
            </a:r>
            <a:r>
              <a:rPr lang="en-US" altLang="zh-CN" dirty="0" err="1"/>
              <a:t>Unet</a:t>
            </a:r>
            <a:r>
              <a:rPr lang="zh-CN" altLang="en-US" dirty="0"/>
              <a:t>模型定义</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48</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322CF4C9-6878-8D46-9545-1A456EFBA1CC}"/>
              </a:ext>
            </a:extLst>
          </p:cNvPr>
          <p:cNvSpPr txBox="1"/>
          <p:nvPr/>
        </p:nvSpPr>
        <p:spPr>
          <a:xfrm>
            <a:off x="669924" y="1196752"/>
            <a:ext cx="4994028" cy="2308324"/>
          </a:xfrm>
          <a:prstGeom prst="rect">
            <a:avLst/>
          </a:prstGeom>
          <a:noFill/>
        </p:spPr>
        <p:txBody>
          <a:bodyPr wrap="square" rtlCol="0">
            <a:spAutoFit/>
          </a:bodyPr>
          <a:lstStyle/>
          <a:p>
            <a:r>
              <a:rPr kumimoji="1" lang="en-US" altLang="zh-CN" dirty="0" err="1"/>
              <a:t>Unet_model.py</a:t>
            </a:r>
            <a:r>
              <a:rPr kumimoji="1" lang="zh-CN" altLang="en-US" dirty="0"/>
              <a:t>和</a:t>
            </a:r>
            <a:r>
              <a:rPr kumimoji="1" lang="en-US" altLang="zh-CN" dirty="0" err="1"/>
              <a:t>Unet_parts.py</a:t>
            </a:r>
            <a:r>
              <a:rPr kumimoji="1" lang="zh-CN" altLang="en-US" dirty="0"/>
              <a:t>  </a:t>
            </a:r>
            <a:endParaRPr kumimoji="1" lang="en-US" altLang="zh-CN" dirty="0"/>
          </a:p>
          <a:p>
            <a:endParaRPr kumimoji="1" lang="en-US" altLang="zh-CN" dirty="0"/>
          </a:p>
          <a:p>
            <a:r>
              <a:rPr kumimoji="1" lang="zh-CN" altLang="en-US" dirty="0"/>
              <a:t>     其中</a:t>
            </a:r>
            <a:r>
              <a:rPr kumimoji="1" lang="en-US" altLang="zh-CN" dirty="0"/>
              <a:t>down up </a:t>
            </a:r>
            <a:r>
              <a:rPr kumimoji="1" lang="zh-CN" altLang="en-US" dirty="0"/>
              <a:t>在</a:t>
            </a:r>
            <a:r>
              <a:rPr kumimoji="1" lang="en-US" altLang="zh-CN" dirty="0" err="1"/>
              <a:t>Unet_parts.py</a:t>
            </a:r>
            <a:r>
              <a:rPr kumimoji="1" lang="zh-CN" altLang="en-US" dirty="0"/>
              <a:t> 中定义，并对原论文的</a:t>
            </a:r>
            <a:r>
              <a:rPr kumimoji="1" lang="en-US" altLang="zh-CN" dirty="0" err="1"/>
              <a:t>Unet</a:t>
            </a:r>
            <a:r>
              <a:rPr kumimoji="1" lang="zh-CN" altLang="en-US" dirty="0"/>
              <a:t>进行了一点修改，</a:t>
            </a:r>
            <a:r>
              <a:rPr lang="zh-CN" altLang="en-US" dirty="0"/>
              <a:t>完全按照论文的结构，模型输出的尺寸会稍微小于图片输入的尺寸，如果使用论文的网络结构需要在结果输出后，做一个 </a:t>
            </a:r>
            <a:r>
              <a:rPr lang="en" altLang="zh-CN" dirty="0"/>
              <a:t>resize </a:t>
            </a:r>
            <a:r>
              <a:rPr lang="zh-CN" altLang="en-US" dirty="0"/>
              <a:t>操作，所以直接微调网络，使网络的输出尺寸正好等于图片的输入尺寸</a:t>
            </a:r>
            <a:endParaRPr kumimoji="1" lang="zh-CN" altLang="en-US" dirty="0"/>
          </a:p>
        </p:txBody>
      </p:sp>
      <p:pic>
        <p:nvPicPr>
          <p:cNvPr id="7" name="图片 6">
            <a:extLst>
              <a:ext uri="{FF2B5EF4-FFF2-40B4-BE49-F238E27FC236}">
                <a16:creationId xmlns:a16="http://schemas.microsoft.com/office/drawing/2014/main" id="{821D97ED-08E4-8943-B544-D0A6C9CD9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05" y="1055370"/>
            <a:ext cx="5900748" cy="4791828"/>
          </a:xfrm>
          <a:prstGeom prst="rect">
            <a:avLst/>
          </a:prstGeom>
        </p:spPr>
      </p:pic>
    </p:spTree>
    <p:extLst>
      <p:ext uri="{BB962C8B-B14F-4D97-AF65-F5344CB8AC3E}">
        <p14:creationId xmlns:p14="http://schemas.microsoft.com/office/powerpoint/2010/main" val="3713127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8.3</a:t>
            </a:r>
            <a:r>
              <a:rPr lang="zh-CN" altLang="en-US" dirty="0"/>
              <a:t> 代码环节</a:t>
            </a:r>
            <a:r>
              <a:rPr lang="en-US" altLang="zh-CN" dirty="0"/>
              <a:t>——</a:t>
            </a:r>
            <a:r>
              <a:rPr lang="zh-CN" altLang="zh-CN" dirty="0"/>
              <a:t>优化器及损失函数的选择</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49</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A365831B-454B-5B46-8886-426D80F82E4C}"/>
              </a:ext>
            </a:extLst>
          </p:cNvPr>
          <p:cNvSpPr txBox="1"/>
          <p:nvPr/>
        </p:nvSpPr>
        <p:spPr>
          <a:xfrm>
            <a:off x="767408" y="1340768"/>
            <a:ext cx="3600400" cy="3970318"/>
          </a:xfrm>
          <a:prstGeom prst="rect">
            <a:avLst/>
          </a:prstGeom>
          <a:noFill/>
        </p:spPr>
        <p:txBody>
          <a:bodyPr wrap="square" rtlCol="0">
            <a:spAutoFit/>
          </a:bodyPr>
          <a:lstStyle/>
          <a:p>
            <a:r>
              <a:rPr kumimoji="1" lang="en-US" altLang="zh-CN" dirty="0" err="1"/>
              <a:t>Train.py</a:t>
            </a:r>
            <a:endParaRPr kumimoji="1" lang="en-US" altLang="zh-CN" dirty="0"/>
          </a:p>
          <a:p>
            <a:endParaRPr kumimoji="1" lang="en-US" altLang="zh-CN" dirty="0"/>
          </a:p>
          <a:p>
            <a:r>
              <a:rPr kumimoji="1" lang="en-US" altLang="zh-CN" dirty="0"/>
              <a:t>1.</a:t>
            </a:r>
            <a:r>
              <a:rPr kumimoji="1" lang="zh-CN" altLang="en-US" dirty="0"/>
              <a:t>损失函数：本次实验</a:t>
            </a:r>
            <a:r>
              <a:rPr lang="zh-CN" altLang="en-US" dirty="0"/>
              <a:t>只需要分割出细胞边缘，也就是一个很简单的二分类任务，所以我们可以使用 </a:t>
            </a:r>
            <a:r>
              <a:rPr lang="en" altLang="zh-CN" dirty="0" err="1"/>
              <a:t>BCEWithLogitsLoss</a:t>
            </a:r>
            <a:r>
              <a:rPr lang="zh-CN" altLang="en" dirty="0"/>
              <a:t>。</a:t>
            </a:r>
            <a:endParaRPr lang="en-US" altLang="zh-CN" dirty="0"/>
          </a:p>
          <a:p>
            <a:endParaRPr kumimoji="1" lang="en-US" altLang="zh-CN" dirty="0"/>
          </a:p>
          <a:p>
            <a:r>
              <a:rPr kumimoji="1" lang="en-US" altLang="zh-CN" dirty="0"/>
              <a:t>2.</a:t>
            </a:r>
            <a:r>
              <a:rPr kumimoji="1" lang="zh-CN" altLang="en-US" dirty="0"/>
              <a:t>优化器：</a:t>
            </a:r>
            <a:r>
              <a:rPr lang="en" altLang="zh-CN" dirty="0"/>
              <a:t> </a:t>
            </a:r>
            <a:r>
              <a:rPr lang="en" altLang="zh-CN" dirty="0" err="1"/>
              <a:t>RMSProp</a:t>
            </a:r>
            <a:r>
              <a:rPr lang="en" altLang="zh-CN" dirty="0"/>
              <a:t> </a:t>
            </a:r>
            <a:r>
              <a:rPr lang="zh-CN" altLang="en-US" dirty="0"/>
              <a:t>是一种自适应的优化算法，比较高级就行了。</a:t>
            </a:r>
            <a:endParaRPr lang="en-US" altLang="zh-CN" dirty="0"/>
          </a:p>
          <a:p>
            <a:endParaRPr kumimoji="1" lang="en-US" altLang="zh-CN" dirty="0"/>
          </a:p>
          <a:p>
            <a:r>
              <a:rPr kumimoji="1" lang="zh-CN" altLang="en-US" dirty="0"/>
              <a:t>运行</a:t>
            </a:r>
            <a:r>
              <a:rPr kumimoji="1" lang="en-US" altLang="zh-CN" dirty="0" err="1"/>
              <a:t>train.py</a:t>
            </a:r>
            <a:r>
              <a:rPr kumimoji="1" lang="zh-CN" altLang="en-US" dirty="0"/>
              <a:t>之后可以看到</a:t>
            </a:r>
            <a:r>
              <a:rPr kumimoji="1" lang="en-US" altLang="zh-CN" dirty="0"/>
              <a:t>loss</a:t>
            </a:r>
            <a:r>
              <a:rPr kumimoji="1" lang="zh-CN" altLang="en-US" dirty="0"/>
              <a:t>的输出值逐渐收敛，</a:t>
            </a:r>
            <a:r>
              <a:rPr lang="zh-CN" altLang="en-US" dirty="0"/>
              <a:t>保存训练集 </a:t>
            </a:r>
            <a:r>
              <a:rPr lang="en" altLang="zh-CN" dirty="0"/>
              <a:t>loss </a:t>
            </a:r>
            <a:r>
              <a:rPr lang="zh-CN" altLang="en-US" dirty="0"/>
              <a:t>值最低的网络参数作为最佳模型参数。</a:t>
            </a:r>
            <a:endParaRPr kumimoji="1" lang="zh-CN" altLang="en-US" dirty="0"/>
          </a:p>
        </p:txBody>
      </p:sp>
      <p:pic>
        <p:nvPicPr>
          <p:cNvPr id="7" name="图片 6">
            <a:extLst>
              <a:ext uri="{FF2B5EF4-FFF2-40B4-BE49-F238E27FC236}">
                <a16:creationId xmlns:a16="http://schemas.microsoft.com/office/drawing/2014/main" id="{DFCA5767-504C-854C-8CB8-986342172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1055370"/>
            <a:ext cx="3450124" cy="5156835"/>
          </a:xfrm>
          <a:prstGeom prst="rect">
            <a:avLst/>
          </a:prstGeom>
        </p:spPr>
      </p:pic>
    </p:spTree>
    <p:extLst>
      <p:ext uri="{BB962C8B-B14F-4D97-AF65-F5344CB8AC3E}">
        <p14:creationId xmlns:p14="http://schemas.microsoft.com/office/powerpoint/2010/main" val="87927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SIFT</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30" name="文本框 29">
            <a:extLst>
              <a:ext uri="{FF2B5EF4-FFF2-40B4-BE49-F238E27FC236}">
                <a16:creationId xmlns:a16="http://schemas.microsoft.com/office/drawing/2014/main" id="{85A794D3-97DD-2445-B116-4B1732617D19}"/>
              </a:ext>
            </a:extLst>
          </p:cNvPr>
          <p:cNvSpPr txBox="1"/>
          <p:nvPr/>
        </p:nvSpPr>
        <p:spPr>
          <a:xfrm>
            <a:off x="767408" y="1412776"/>
            <a:ext cx="3096344" cy="4801314"/>
          </a:xfrm>
          <a:prstGeom prst="rect">
            <a:avLst/>
          </a:prstGeom>
          <a:noFill/>
        </p:spPr>
        <p:txBody>
          <a:bodyPr wrap="square" rtlCol="0">
            <a:spAutoFit/>
          </a:bodyPr>
          <a:lstStyle/>
          <a:p>
            <a:r>
              <a:rPr lang="zh-CN" altLang="en-US" dirty="0"/>
              <a:t>      </a:t>
            </a:r>
            <a:r>
              <a:rPr lang="en-US" altLang="zh-CN" dirty="0"/>
              <a:t>SIFT</a:t>
            </a:r>
            <a:r>
              <a:rPr lang="zh-CN" altLang="zh-CN" dirty="0"/>
              <a:t>，即尺度不变特征变换</a:t>
            </a:r>
            <a:r>
              <a:rPr lang="en-US" altLang="zh-CN" dirty="0"/>
              <a:t>(Scale -invariant feature transform</a:t>
            </a:r>
            <a:r>
              <a:rPr lang="zh-CN" altLang="zh-CN" dirty="0"/>
              <a:t>，</a:t>
            </a:r>
            <a:r>
              <a:rPr lang="en-US" altLang="zh-CN" dirty="0"/>
              <a:t>SIFT) </a:t>
            </a:r>
            <a:r>
              <a:rPr lang="zh-CN" altLang="zh-CN" dirty="0"/>
              <a:t>，是用于图像处理领域的一种描述。这种描述具有尺度不变性，可在图像中检测出关键点，是一种局部特征描述子。</a:t>
            </a:r>
            <a:r>
              <a:rPr lang="en-US" altLang="zh-CN" dirty="0"/>
              <a:t>SURF,</a:t>
            </a:r>
            <a:r>
              <a:rPr lang="zh-CN" altLang="zh-CN" dirty="0"/>
              <a:t>即加速稳健特征，是一种稳健的局部特征点检测和描述算法，也是</a:t>
            </a:r>
            <a:r>
              <a:rPr lang="en-US" altLang="zh-CN" dirty="0"/>
              <a:t>SIFT</a:t>
            </a:r>
            <a:r>
              <a:rPr lang="zh-CN" altLang="zh-CN" dirty="0"/>
              <a:t>的一种优化加速。</a:t>
            </a:r>
          </a:p>
          <a:p>
            <a:endParaRPr kumimoji="1" lang="en-US" altLang="zh-CN" dirty="0"/>
          </a:p>
          <a:p>
            <a:r>
              <a:rPr lang="zh-CN" altLang="en-US" dirty="0"/>
              <a:t>       </a:t>
            </a:r>
            <a:r>
              <a:rPr lang="zh-CN" altLang="zh-CN" dirty="0"/>
              <a:t>本次实验在</a:t>
            </a:r>
            <a:r>
              <a:rPr lang="en-US" altLang="zh-CN" dirty="0"/>
              <a:t>MATLAB</a:t>
            </a:r>
            <a:r>
              <a:rPr lang="zh-CN" altLang="zh-CN" dirty="0"/>
              <a:t>中对图像使用</a:t>
            </a:r>
            <a:r>
              <a:rPr lang="en-US" altLang="zh-CN" dirty="0"/>
              <a:t>SURF</a:t>
            </a:r>
            <a:r>
              <a:rPr lang="zh-CN" altLang="zh-CN" dirty="0"/>
              <a:t>方法进行特征检测 </a:t>
            </a:r>
            <a:endParaRPr lang="en-US" altLang="zh-CN" dirty="0"/>
          </a:p>
          <a:p>
            <a:endParaRPr kumimoji="1" lang="en-US" altLang="zh-CN" dirty="0"/>
          </a:p>
          <a:p>
            <a:r>
              <a:rPr kumimoji="1" lang="zh-CN" altLang="en-US" dirty="0"/>
              <a:t>     给出右侧图片</a:t>
            </a:r>
          </a:p>
        </p:txBody>
      </p:sp>
      <p:pic>
        <p:nvPicPr>
          <p:cNvPr id="31" name="图片 30">
            <a:extLst>
              <a:ext uri="{FF2B5EF4-FFF2-40B4-BE49-F238E27FC236}">
                <a16:creationId xmlns:a16="http://schemas.microsoft.com/office/drawing/2014/main" id="{BAEFCBE0-CD31-3648-B455-BB519AE62B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51568" y="1055370"/>
            <a:ext cx="5104768" cy="3669774"/>
          </a:xfrm>
          <a:prstGeom prst="rect">
            <a:avLst/>
          </a:prstGeom>
          <a:noFill/>
          <a:ln>
            <a:noFill/>
          </a:ln>
        </p:spPr>
      </p:pic>
      <p:sp>
        <p:nvSpPr>
          <p:cNvPr id="32" name="文本框 31">
            <a:extLst>
              <a:ext uri="{FF2B5EF4-FFF2-40B4-BE49-F238E27FC236}">
                <a16:creationId xmlns:a16="http://schemas.microsoft.com/office/drawing/2014/main" id="{76AEF7D6-8856-3943-869A-CA03494DDCC0}"/>
              </a:ext>
            </a:extLst>
          </p:cNvPr>
          <p:cNvSpPr txBox="1"/>
          <p:nvPr/>
        </p:nvSpPr>
        <p:spPr>
          <a:xfrm>
            <a:off x="9248753" y="1779615"/>
            <a:ext cx="2408535" cy="1200329"/>
          </a:xfrm>
          <a:prstGeom prst="rect">
            <a:avLst/>
          </a:prstGeom>
          <a:noFill/>
        </p:spPr>
        <p:txBody>
          <a:bodyPr wrap="square" rtlCol="0">
            <a:spAutoFit/>
          </a:bodyPr>
          <a:lstStyle/>
          <a:p>
            <a:r>
              <a:rPr kumimoji="1" lang="zh-CN" altLang="en-US" dirty="0"/>
              <a:t>为了实现后面的图像拼接，截取左侧百分之</a:t>
            </a:r>
            <a:r>
              <a:rPr kumimoji="1" lang="en-US" altLang="zh-CN" dirty="0"/>
              <a:t>75</a:t>
            </a:r>
            <a:r>
              <a:rPr kumimoji="1" lang="zh-CN" altLang="en-US" dirty="0"/>
              <a:t>的部分进行图像特征提取，如下</a:t>
            </a:r>
          </a:p>
        </p:txBody>
      </p:sp>
      <p:pic>
        <p:nvPicPr>
          <p:cNvPr id="33" name="图片 32">
            <a:extLst>
              <a:ext uri="{FF2B5EF4-FFF2-40B4-BE49-F238E27FC236}">
                <a16:creationId xmlns:a16="http://schemas.microsoft.com/office/drawing/2014/main" id="{3E4EF717-A9D1-7948-915E-EB7BA2F35AE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97607" y="3085631"/>
            <a:ext cx="2875280" cy="2990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8.3</a:t>
            </a:r>
            <a:r>
              <a:rPr lang="zh-CN" altLang="en-US" dirty="0"/>
              <a:t> 代码环节</a:t>
            </a:r>
            <a:r>
              <a:rPr lang="en-US" altLang="zh-CN" dirty="0"/>
              <a:t>——</a:t>
            </a:r>
            <a:r>
              <a:rPr lang="zh-CN" altLang="en-US" dirty="0"/>
              <a:t>训练数据、输出结果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50</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5" name="图片 4">
            <a:extLst>
              <a:ext uri="{FF2B5EF4-FFF2-40B4-BE49-F238E27FC236}">
                <a16:creationId xmlns:a16="http://schemas.microsoft.com/office/drawing/2014/main" id="{46718BD8-8950-A046-87D5-8CE368FE4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497" y="2160052"/>
            <a:ext cx="4690838" cy="3947735"/>
          </a:xfrm>
          <a:prstGeom prst="rect">
            <a:avLst/>
          </a:prstGeom>
        </p:spPr>
      </p:pic>
      <p:pic>
        <p:nvPicPr>
          <p:cNvPr id="7" name="图片 6">
            <a:extLst>
              <a:ext uri="{FF2B5EF4-FFF2-40B4-BE49-F238E27FC236}">
                <a16:creationId xmlns:a16="http://schemas.microsoft.com/office/drawing/2014/main" id="{653AFC45-0574-3B41-A1DC-C6942F258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83" y="2062229"/>
            <a:ext cx="4690837" cy="4054443"/>
          </a:xfrm>
          <a:prstGeom prst="rect">
            <a:avLst/>
          </a:prstGeom>
        </p:spPr>
      </p:pic>
      <p:sp>
        <p:nvSpPr>
          <p:cNvPr id="8" name="文本框 7">
            <a:extLst>
              <a:ext uri="{FF2B5EF4-FFF2-40B4-BE49-F238E27FC236}">
                <a16:creationId xmlns:a16="http://schemas.microsoft.com/office/drawing/2014/main" id="{DCF31054-7065-E349-A108-5828DC98C874}"/>
              </a:ext>
            </a:extLst>
          </p:cNvPr>
          <p:cNvSpPr txBox="1"/>
          <p:nvPr/>
        </p:nvSpPr>
        <p:spPr>
          <a:xfrm>
            <a:off x="839416" y="1196752"/>
            <a:ext cx="9865096" cy="369332"/>
          </a:xfrm>
          <a:prstGeom prst="rect">
            <a:avLst/>
          </a:prstGeom>
          <a:noFill/>
        </p:spPr>
        <p:txBody>
          <a:bodyPr wrap="square" rtlCol="0">
            <a:spAutoFit/>
          </a:bodyPr>
          <a:lstStyle/>
          <a:p>
            <a:r>
              <a:rPr lang="zh-CN" altLang="en-US" dirty="0"/>
              <a:t>运行</a:t>
            </a:r>
            <a:r>
              <a:rPr lang="en-US" altLang="zh-CN" dirty="0" err="1"/>
              <a:t>predict.py</a:t>
            </a:r>
            <a:r>
              <a:rPr lang="zh-CN" altLang="en-US" dirty="0"/>
              <a:t>后，可以在在</a:t>
            </a:r>
            <a:r>
              <a:rPr lang="en" altLang="zh-CN" dirty="0"/>
              <a:t>data/test</a:t>
            </a:r>
            <a:r>
              <a:rPr lang="zh-CN" altLang="en-US" dirty="0"/>
              <a:t>下查看结果，由于数据量很小，所以运行起来也很快</a:t>
            </a:r>
          </a:p>
        </p:txBody>
      </p:sp>
    </p:spTree>
    <p:extLst>
      <p:ext uri="{BB962C8B-B14F-4D97-AF65-F5344CB8AC3E}">
        <p14:creationId xmlns:p14="http://schemas.microsoft.com/office/powerpoint/2010/main" val="4249928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8.4</a:t>
            </a:r>
            <a:r>
              <a:rPr lang="zh-CN" altLang="en-US" dirty="0"/>
              <a:t> 实验结果</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51</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6" name="文本框 5">
            <a:extLst>
              <a:ext uri="{FF2B5EF4-FFF2-40B4-BE49-F238E27FC236}">
                <a16:creationId xmlns:a16="http://schemas.microsoft.com/office/drawing/2014/main" id="{ACE01BAF-EFDB-124E-A116-7C1A987D59A4}"/>
              </a:ext>
            </a:extLst>
          </p:cNvPr>
          <p:cNvSpPr txBox="1"/>
          <p:nvPr/>
        </p:nvSpPr>
        <p:spPr>
          <a:xfrm>
            <a:off x="335360" y="1124744"/>
            <a:ext cx="5930132" cy="369332"/>
          </a:xfrm>
          <a:prstGeom prst="rect">
            <a:avLst/>
          </a:prstGeom>
          <a:noFill/>
        </p:spPr>
        <p:txBody>
          <a:bodyPr wrap="square" rtlCol="0">
            <a:spAutoFit/>
          </a:bodyPr>
          <a:lstStyle/>
          <a:p>
            <a:r>
              <a:rPr kumimoji="1" lang="zh-CN" altLang="en-US" dirty="0"/>
              <a:t>挑选其中编号为</a:t>
            </a:r>
            <a:r>
              <a:rPr kumimoji="1" lang="en-US" altLang="zh-CN" dirty="0"/>
              <a:t>5</a:t>
            </a:r>
            <a:r>
              <a:rPr kumimoji="1" lang="zh-CN" altLang="en-US" dirty="0"/>
              <a:t>、</a:t>
            </a:r>
            <a:r>
              <a:rPr kumimoji="1" lang="en-US" altLang="zh-CN" dirty="0"/>
              <a:t>10</a:t>
            </a:r>
            <a:r>
              <a:rPr kumimoji="1" lang="zh-CN" altLang="en-US" dirty="0"/>
              <a:t>、</a:t>
            </a:r>
            <a:r>
              <a:rPr kumimoji="1" lang="en-US" altLang="zh-CN" dirty="0"/>
              <a:t>15</a:t>
            </a:r>
            <a:r>
              <a:rPr kumimoji="1" lang="zh-CN" altLang="en-US" dirty="0"/>
              <a:t>、</a:t>
            </a:r>
            <a:r>
              <a:rPr kumimoji="1" lang="en-US" altLang="zh-CN" dirty="0"/>
              <a:t>20</a:t>
            </a:r>
            <a:r>
              <a:rPr kumimoji="1" lang="zh-CN" altLang="en-US" dirty="0"/>
              <a:t>的图片进行详细观察</a:t>
            </a:r>
          </a:p>
        </p:txBody>
      </p:sp>
      <p:pic>
        <p:nvPicPr>
          <p:cNvPr id="11" name="图片 10">
            <a:extLst>
              <a:ext uri="{FF2B5EF4-FFF2-40B4-BE49-F238E27FC236}">
                <a16:creationId xmlns:a16="http://schemas.microsoft.com/office/drawing/2014/main" id="{8026D5C1-363D-4F49-B377-7CB3DE08A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867119"/>
            <a:ext cx="4484128" cy="4682359"/>
          </a:xfrm>
          <a:prstGeom prst="rect">
            <a:avLst/>
          </a:prstGeom>
        </p:spPr>
      </p:pic>
      <p:pic>
        <p:nvPicPr>
          <p:cNvPr id="13" name="图片 12">
            <a:extLst>
              <a:ext uri="{FF2B5EF4-FFF2-40B4-BE49-F238E27FC236}">
                <a16:creationId xmlns:a16="http://schemas.microsoft.com/office/drawing/2014/main" id="{5C27BBE4-AD1F-4F4B-9AFD-9A806EE49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06" y="1268759"/>
            <a:ext cx="4780362" cy="2514441"/>
          </a:xfrm>
          <a:prstGeom prst="rect">
            <a:avLst/>
          </a:prstGeom>
        </p:spPr>
      </p:pic>
      <p:pic>
        <p:nvPicPr>
          <p:cNvPr id="15" name="图片 14">
            <a:extLst>
              <a:ext uri="{FF2B5EF4-FFF2-40B4-BE49-F238E27FC236}">
                <a16:creationId xmlns:a16="http://schemas.microsoft.com/office/drawing/2014/main" id="{C53C19AE-9041-AB43-B968-6CC8642C5C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0150" y="3783395"/>
            <a:ext cx="4815418" cy="2474590"/>
          </a:xfrm>
          <a:prstGeom prst="rect">
            <a:avLst/>
          </a:prstGeom>
        </p:spPr>
      </p:pic>
    </p:spTree>
    <p:extLst>
      <p:ext uri="{BB962C8B-B14F-4D97-AF65-F5344CB8AC3E}">
        <p14:creationId xmlns:p14="http://schemas.microsoft.com/office/powerpoint/2010/main" val="1911447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4453" y="3711565"/>
            <a:ext cx="6435679" cy="655784"/>
          </a:xfrm>
        </p:spPr>
        <p:txBody>
          <a:bodyPr>
            <a:normAutofit fontScale="90000"/>
          </a:bodyPr>
          <a:lstStyle/>
          <a:p>
            <a:r>
              <a:rPr lang="en-US" altLang="zh-CN" dirty="0"/>
              <a:t>Thanks.</a:t>
            </a:r>
            <a:br>
              <a:rPr lang="en-US" altLang="zh-CN" dirty="0"/>
            </a:br>
            <a:r>
              <a:rPr lang="zh-CN" altLang="en-US" b="0" dirty="0"/>
              <a:t>以上就是全部内容感谢大家的聆听！</a:t>
            </a:r>
          </a:p>
        </p:txBody>
      </p:sp>
      <p:sp>
        <p:nvSpPr>
          <p:cNvPr id="4" name="文本占位符 3"/>
          <p:cNvSpPr>
            <a:spLocks noGrp="1"/>
          </p:cNvSpPr>
          <p:nvPr>
            <p:ph type="body" sz="quarter" idx="17"/>
          </p:nvPr>
        </p:nvSpPr>
        <p:spPr>
          <a:xfrm>
            <a:off x="884453" y="4553526"/>
            <a:ext cx="4489971" cy="310871"/>
          </a:xfrm>
        </p:spPr>
        <p:txBody>
          <a:bodyPr>
            <a:normAutofit lnSpcReduction="10000"/>
          </a:bodyPr>
          <a:lstStyle/>
          <a:p>
            <a:r>
              <a:rPr lang="zh-CN" altLang="en-US" dirty="0"/>
              <a:t>报告人：李泽浩</a:t>
            </a:r>
            <a:endParaRPr lang="en-US" altLang="zh-CN" dirty="0"/>
          </a:p>
        </p:txBody>
      </p:sp>
      <p:grpSp>
        <p:nvGrpSpPr>
          <p:cNvPr id="6" name="组合 5"/>
          <p:cNvGrpSpPr/>
          <p:nvPr/>
        </p:nvGrpSpPr>
        <p:grpSpPr>
          <a:xfrm>
            <a:off x="642954" y="2207177"/>
            <a:ext cx="2161608" cy="939259"/>
            <a:chOff x="2855913" y="-477838"/>
            <a:chExt cx="5757862" cy="2501900"/>
          </a:xfrm>
          <a:solidFill>
            <a:schemeClr val="accent1"/>
          </a:solidFill>
        </p:grpSpPr>
        <p:sp>
          <p:nvSpPr>
            <p:cNvPr id="7"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endParaRPr lang="zh-CN" altLang="en-US"/>
            </a:p>
          </p:txBody>
        </p:sp>
        <p:sp>
          <p:nvSpPr>
            <p:cNvPr id="8"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endParaRPr lang="zh-CN" altLang="en-US"/>
            </a:p>
          </p:txBody>
        </p:sp>
        <p:sp>
          <p:nvSpPr>
            <p:cNvPr id="9"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endParaRPr lang="zh-CN" altLang="en-US"/>
            </a:p>
          </p:txBody>
        </p:sp>
        <p:sp>
          <p:nvSpPr>
            <p:cNvPr id="10"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endParaRPr lang="zh-CN" altLang="en-US" dirty="0"/>
            </a:p>
          </p:txBody>
        </p:sp>
      </p:grpSp>
      <p:cxnSp>
        <p:nvCxnSpPr>
          <p:cNvPr id="30" name="直接连接符 29"/>
          <p:cNvCxnSpPr/>
          <p:nvPr/>
        </p:nvCxnSpPr>
        <p:spPr>
          <a:xfrm>
            <a:off x="668504" y="3567249"/>
            <a:ext cx="0"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实验部分</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27" name="图片 26">
            <a:extLst>
              <a:ext uri="{FF2B5EF4-FFF2-40B4-BE49-F238E27FC236}">
                <a16:creationId xmlns:a16="http://schemas.microsoft.com/office/drawing/2014/main" id="{6A117AAC-FD9E-A648-A288-1732ACC4A7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1384" y="2996952"/>
            <a:ext cx="4464496" cy="2304256"/>
          </a:xfrm>
          <a:prstGeom prst="rect">
            <a:avLst/>
          </a:prstGeom>
          <a:noFill/>
          <a:ln>
            <a:noFill/>
          </a:ln>
        </p:spPr>
      </p:pic>
      <p:sp>
        <p:nvSpPr>
          <p:cNvPr id="28" name="文本框 27">
            <a:extLst>
              <a:ext uri="{FF2B5EF4-FFF2-40B4-BE49-F238E27FC236}">
                <a16:creationId xmlns:a16="http://schemas.microsoft.com/office/drawing/2014/main" id="{C861C3CF-56B0-7642-A9B9-77D34EA8CBF9}"/>
              </a:ext>
            </a:extLst>
          </p:cNvPr>
          <p:cNvSpPr txBox="1"/>
          <p:nvPr/>
        </p:nvSpPr>
        <p:spPr>
          <a:xfrm>
            <a:off x="618654" y="1412661"/>
            <a:ext cx="4392488" cy="1200329"/>
          </a:xfrm>
          <a:prstGeom prst="rect">
            <a:avLst/>
          </a:prstGeom>
          <a:noFill/>
        </p:spPr>
        <p:txBody>
          <a:bodyPr wrap="square" rtlCol="0">
            <a:spAutoFit/>
          </a:bodyPr>
          <a:lstStyle/>
          <a:p>
            <a:r>
              <a:rPr lang="zh-CN" altLang="zh-CN" dirty="0"/>
              <a:t>在对其进行 </a:t>
            </a:r>
            <a:r>
              <a:rPr lang="en-US" altLang="zh-CN" dirty="0"/>
              <a:t>SURF </a:t>
            </a:r>
            <a:r>
              <a:rPr lang="zh-CN" altLang="zh-CN" dirty="0"/>
              <a:t>特征检测的过程中，首先需要将其转化为灰度图，然后再使用 </a:t>
            </a:r>
            <a:r>
              <a:rPr lang="en-US" altLang="zh-CN" dirty="0"/>
              <a:t>MATLAB </a:t>
            </a:r>
            <a:r>
              <a:rPr lang="zh-CN" altLang="zh-CN" dirty="0"/>
              <a:t>中的计算机视觉工具箱进行特征检测 </a:t>
            </a:r>
            <a:endParaRPr kumimoji="1" lang="zh-CN" altLang="en-US" dirty="0"/>
          </a:p>
        </p:txBody>
      </p:sp>
      <p:pic>
        <p:nvPicPr>
          <p:cNvPr id="29" name="图片 28">
            <a:extLst>
              <a:ext uri="{FF2B5EF4-FFF2-40B4-BE49-F238E27FC236}">
                <a16:creationId xmlns:a16="http://schemas.microsoft.com/office/drawing/2014/main" id="{FBD8BA65-4578-DC4A-843B-E1BA45DDC8F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9976" y="1772816"/>
            <a:ext cx="4392488" cy="4320480"/>
          </a:xfrm>
          <a:prstGeom prst="rect">
            <a:avLst/>
          </a:prstGeom>
          <a:noFill/>
          <a:ln>
            <a:noFill/>
          </a:ln>
        </p:spPr>
      </p:pic>
      <p:sp>
        <p:nvSpPr>
          <p:cNvPr id="30" name="文本框 29">
            <a:extLst>
              <a:ext uri="{FF2B5EF4-FFF2-40B4-BE49-F238E27FC236}">
                <a16:creationId xmlns:a16="http://schemas.microsoft.com/office/drawing/2014/main" id="{6AD8D861-E170-844C-83B8-1EA104A527FB}"/>
              </a:ext>
            </a:extLst>
          </p:cNvPr>
          <p:cNvSpPr txBox="1"/>
          <p:nvPr/>
        </p:nvSpPr>
        <p:spPr>
          <a:xfrm>
            <a:off x="6240016" y="1241220"/>
            <a:ext cx="3456384" cy="369332"/>
          </a:xfrm>
          <a:prstGeom prst="rect">
            <a:avLst/>
          </a:prstGeom>
          <a:noFill/>
        </p:spPr>
        <p:txBody>
          <a:bodyPr wrap="square" rtlCol="0">
            <a:spAutoFit/>
          </a:bodyPr>
          <a:lstStyle/>
          <a:p>
            <a:r>
              <a:rPr kumimoji="1" lang="zh-CN" altLang="en-US" dirty="0"/>
              <a:t>所有特征点结果如下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图像拼接</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pic>
        <p:nvPicPr>
          <p:cNvPr id="28" name="图片 27">
            <a:extLst>
              <a:ext uri="{FF2B5EF4-FFF2-40B4-BE49-F238E27FC236}">
                <a16:creationId xmlns:a16="http://schemas.microsoft.com/office/drawing/2014/main" id="{76DC1413-EC5E-4B4A-9221-F0B08D771F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1844825"/>
            <a:ext cx="3068541" cy="4291062"/>
          </a:xfrm>
          <a:prstGeom prst="rect">
            <a:avLst/>
          </a:prstGeom>
          <a:noFill/>
          <a:ln>
            <a:noFill/>
          </a:ln>
        </p:spPr>
      </p:pic>
      <p:sp>
        <p:nvSpPr>
          <p:cNvPr id="29" name="文本框 28">
            <a:extLst>
              <a:ext uri="{FF2B5EF4-FFF2-40B4-BE49-F238E27FC236}">
                <a16:creationId xmlns:a16="http://schemas.microsoft.com/office/drawing/2014/main" id="{65FF86E2-543C-6545-8464-A03A5626693A}"/>
              </a:ext>
            </a:extLst>
          </p:cNvPr>
          <p:cNvSpPr txBox="1"/>
          <p:nvPr/>
        </p:nvSpPr>
        <p:spPr>
          <a:xfrm>
            <a:off x="263351" y="1339623"/>
            <a:ext cx="2787014" cy="369332"/>
          </a:xfrm>
          <a:prstGeom prst="rect">
            <a:avLst/>
          </a:prstGeom>
          <a:noFill/>
        </p:spPr>
        <p:txBody>
          <a:bodyPr wrap="square" rtlCol="0">
            <a:spAutoFit/>
          </a:bodyPr>
          <a:lstStyle/>
          <a:p>
            <a:r>
              <a:rPr kumimoji="1" lang="zh-CN" altLang="en-US" dirty="0"/>
              <a:t>原图右侧百分之</a:t>
            </a:r>
            <a:r>
              <a:rPr kumimoji="1" lang="en-US" altLang="zh-CN" dirty="0"/>
              <a:t>75</a:t>
            </a:r>
            <a:r>
              <a:rPr kumimoji="1" lang="zh-CN" altLang="en-US" dirty="0"/>
              <a:t>部分</a:t>
            </a:r>
          </a:p>
        </p:txBody>
      </p:sp>
      <p:sp>
        <p:nvSpPr>
          <p:cNvPr id="30" name="文本框 29">
            <a:extLst>
              <a:ext uri="{FF2B5EF4-FFF2-40B4-BE49-F238E27FC236}">
                <a16:creationId xmlns:a16="http://schemas.microsoft.com/office/drawing/2014/main" id="{DF4B4B2A-9F33-3147-A1B0-0A41B2FD0E75}"/>
              </a:ext>
            </a:extLst>
          </p:cNvPr>
          <p:cNvSpPr txBox="1"/>
          <p:nvPr/>
        </p:nvSpPr>
        <p:spPr>
          <a:xfrm>
            <a:off x="5327799" y="1108791"/>
            <a:ext cx="6192688" cy="1200329"/>
          </a:xfrm>
          <a:prstGeom prst="rect">
            <a:avLst/>
          </a:prstGeom>
          <a:noFill/>
        </p:spPr>
        <p:txBody>
          <a:bodyPr wrap="square" rtlCol="0">
            <a:spAutoFit/>
          </a:bodyPr>
          <a:lstStyle/>
          <a:p>
            <a:r>
              <a:rPr lang="zh-CN" altLang="zh-CN" dirty="0"/>
              <a:t>这两张图片有重合部分，可以对其进行特征点匹配，特征点匹配是很多图像特征信息应用的先导步骤。</a:t>
            </a:r>
          </a:p>
          <a:p>
            <a:r>
              <a:rPr lang="zh-CN" altLang="zh-CN" dirty="0"/>
              <a:t>在进行匹配之前，首先要计算两个图像的特征点，然后找到相邻特征，最后进行匹配。</a:t>
            </a:r>
            <a:r>
              <a:rPr lang="zh-CN" altLang="en-US" dirty="0"/>
              <a:t>结果如下</a:t>
            </a:r>
            <a:endParaRPr kumimoji="1" lang="zh-CN" altLang="en-US" dirty="0"/>
          </a:p>
        </p:txBody>
      </p:sp>
      <p:pic>
        <p:nvPicPr>
          <p:cNvPr id="31" name="图片 30">
            <a:extLst>
              <a:ext uri="{FF2B5EF4-FFF2-40B4-BE49-F238E27FC236}">
                <a16:creationId xmlns:a16="http://schemas.microsoft.com/office/drawing/2014/main" id="{64C7746C-D3AC-A647-BA51-D29B922A96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5860" y="2309120"/>
            <a:ext cx="6700660" cy="39030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补充</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3" name="图片 2" descr="timg"/>
          <p:cNvPicPr>
            <a:picLocks noChangeAspect="1"/>
          </p:cNvPicPr>
          <p:nvPr/>
        </p:nvPicPr>
        <p:blipFill>
          <a:blip r:embed="rId2"/>
          <a:srcRect l="4621" r="7432" b="11069"/>
          <a:stretch>
            <a:fillRect/>
          </a:stretch>
        </p:blipFill>
        <p:spPr>
          <a:xfrm>
            <a:off x="11153775" y="0"/>
            <a:ext cx="1038225" cy="1055370"/>
          </a:xfrm>
          <a:prstGeom prst="rect">
            <a:avLst/>
          </a:prstGeom>
        </p:spPr>
      </p:pic>
      <p:sp>
        <p:nvSpPr>
          <p:cNvPr id="5" name="文本框 4">
            <a:extLst>
              <a:ext uri="{FF2B5EF4-FFF2-40B4-BE49-F238E27FC236}">
                <a16:creationId xmlns:a16="http://schemas.microsoft.com/office/drawing/2014/main" id="{29F2A88B-914A-0043-A6E0-3F42B14F8418}"/>
              </a:ext>
            </a:extLst>
          </p:cNvPr>
          <p:cNvSpPr txBox="1"/>
          <p:nvPr/>
        </p:nvSpPr>
        <p:spPr>
          <a:xfrm>
            <a:off x="335360" y="1268760"/>
            <a:ext cx="4752528" cy="4524315"/>
          </a:xfrm>
          <a:prstGeom prst="rect">
            <a:avLst/>
          </a:prstGeom>
          <a:noFill/>
        </p:spPr>
        <p:txBody>
          <a:bodyPr wrap="square" rtlCol="0">
            <a:spAutoFit/>
          </a:bodyPr>
          <a:lstStyle/>
          <a:p>
            <a:r>
              <a:rPr lang="zh-CN" altLang="zh-CN" dirty="0"/>
              <a:t>后发现在 </a:t>
            </a:r>
            <a:r>
              <a:rPr lang="en-US" altLang="zh-CN" dirty="0"/>
              <a:t>OpenCV </a:t>
            </a:r>
            <a:r>
              <a:rPr lang="zh-CN" altLang="zh-CN" dirty="0"/>
              <a:t>中，提供了 </a:t>
            </a:r>
            <a:r>
              <a:rPr lang="en-US" altLang="zh-CN" dirty="0"/>
              <a:t>Stitcher </a:t>
            </a:r>
            <a:r>
              <a:rPr lang="zh-CN" altLang="zh-CN" dirty="0"/>
              <a:t>类来进行基于特征匹配的图像分析，进行图像拼接的代码如下所示 </a:t>
            </a:r>
            <a:endParaRPr lang="en-US" altLang="zh-CN" dirty="0"/>
          </a:p>
          <a:p>
            <a:endParaRPr kumimoji="1" lang="en-US" altLang="zh-CN" dirty="0"/>
          </a:p>
          <a:p>
            <a:pPr lvl="0"/>
            <a:r>
              <a:rPr lang="en-US" altLang="zh-CN" b="1" dirty="0"/>
              <a:t>import</a:t>
            </a:r>
            <a:r>
              <a:rPr lang="en-US" altLang="zh-CN" dirty="0"/>
              <a:t> </a:t>
            </a:r>
            <a:r>
              <a:rPr lang="en-US" altLang="zh-CN" dirty="0" err="1"/>
              <a:t>numpy</a:t>
            </a:r>
            <a:r>
              <a:rPr lang="en-US" altLang="zh-CN" dirty="0"/>
              <a:t> as np   </a:t>
            </a:r>
            <a:endParaRPr lang="zh-CN" altLang="zh-CN" dirty="0"/>
          </a:p>
          <a:p>
            <a:pPr lvl="0"/>
            <a:r>
              <a:rPr lang="en-US" altLang="zh-CN" b="1" dirty="0"/>
              <a:t>import</a:t>
            </a:r>
            <a:r>
              <a:rPr lang="en-US" altLang="zh-CN" dirty="0"/>
              <a:t> cv2  </a:t>
            </a:r>
            <a:endParaRPr lang="zh-CN" altLang="zh-CN" dirty="0"/>
          </a:p>
          <a:p>
            <a:pPr lvl="0"/>
            <a:r>
              <a:rPr lang="en-US" altLang="zh-CN" dirty="0"/>
              <a:t>  </a:t>
            </a:r>
            <a:endParaRPr lang="zh-CN" altLang="zh-CN" dirty="0"/>
          </a:p>
          <a:p>
            <a:pPr lvl="0"/>
            <a:r>
              <a:rPr lang="en-US" altLang="zh-CN" dirty="0" err="1"/>
              <a:t>leftimg</a:t>
            </a:r>
            <a:r>
              <a:rPr lang="en-US" altLang="zh-CN" dirty="0"/>
              <a:t> = cv2.imread('</a:t>
            </a:r>
            <a:r>
              <a:rPr lang="en-US" altLang="zh-CN" dirty="0" err="1"/>
              <a:t>left.jpg</a:t>
            </a:r>
            <a:r>
              <a:rPr lang="en-US" altLang="zh-CN" dirty="0"/>
              <a:t>')   </a:t>
            </a:r>
            <a:endParaRPr lang="zh-CN" altLang="zh-CN" dirty="0"/>
          </a:p>
          <a:p>
            <a:pPr lvl="0"/>
            <a:r>
              <a:rPr lang="en-US" altLang="zh-CN" dirty="0" err="1"/>
              <a:t>rightimg</a:t>
            </a:r>
            <a:r>
              <a:rPr lang="en-US" altLang="zh-CN" dirty="0"/>
              <a:t> = cv2.imread('</a:t>
            </a:r>
            <a:r>
              <a:rPr lang="en-US" altLang="zh-CN" dirty="0" err="1"/>
              <a:t>right.jpg</a:t>
            </a:r>
            <a:r>
              <a:rPr lang="en-US" altLang="zh-CN" dirty="0"/>
              <a:t>')  </a:t>
            </a:r>
            <a:endParaRPr lang="zh-CN" altLang="zh-CN" dirty="0"/>
          </a:p>
          <a:p>
            <a:pPr lvl="0"/>
            <a:r>
              <a:rPr lang="en-US" altLang="zh-CN" dirty="0"/>
              <a:t>  </a:t>
            </a:r>
            <a:endParaRPr lang="zh-CN" altLang="zh-CN" dirty="0"/>
          </a:p>
          <a:p>
            <a:pPr lvl="0"/>
            <a:r>
              <a:rPr lang="en-US" altLang="zh-CN" dirty="0" err="1"/>
              <a:t>st</a:t>
            </a:r>
            <a:r>
              <a:rPr lang="en-US" altLang="zh-CN" dirty="0"/>
              <a:t> = cv2.Stitcher_create()   </a:t>
            </a:r>
            <a:endParaRPr lang="zh-CN" altLang="zh-CN" dirty="0"/>
          </a:p>
          <a:p>
            <a:pPr lvl="0"/>
            <a:r>
              <a:rPr lang="en-US" altLang="zh-CN" dirty="0" err="1"/>
              <a:t>res,p</a:t>
            </a:r>
            <a:r>
              <a:rPr lang="en-US" altLang="zh-CN" dirty="0"/>
              <a:t> = </a:t>
            </a:r>
            <a:r>
              <a:rPr lang="en-US" altLang="zh-CN" dirty="0" err="1"/>
              <a:t>st.stitch</a:t>
            </a:r>
            <a:r>
              <a:rPr lang="en-US" altLang="zh-CN" dirty="0"/>
              <a:t>([</a:t>
            </a:r>
            <a:r>
              <a:rPr lang="en-US" altLang="zh-CN" dirty="0" err="1"/>
              <a:t>leftimg,rightimg</a:t>
            </a:r>
            <a:r>
              <a:rPr lang="en-US" altLang="zh-CN" dirty="0"/>
              <a:t>])   </a:t>
            </a:r>
            <a:endParaRPr lang="zh-CN" altLang="zh-CN" dirty="0"/>
          </a:p>
          <a:p>
            <a:pPr lvl="0"/>
            <a:r>
              <a:rPr lang="en-US" altLang="zh-CN" dirty="0"/>
              <a:t>cv2.imwrite('</a:t>
            </a:r>
            <a:r>
              <a:rPr lang="en-US" altLang="zh-CN" dirty="0" err="1"/>
              <a:t>result.jpg',p</a:t>
            </a:r>
            <a:r>
              <a:rPr lang="en-US" altLang="zh-CN" dirty="0"/>
              <a:t>)   </a:t>
            </a:r>
            <a:endParaRPr lang="zh-CN" altLang="zh-CN" dirty="0"/>
          </a:p>
          <a:p>
            <a:pPr lvl="0"/>
            <a:r>
              <a:rPr lang="en-US" altLang="zh-CN" dirty="0"/>
              <a:t>cv2.waitKey(0) </a:t>
            </a:r>
            <a:endParaRPr lang="zh-CN" altLang="zh-CN" dirty="0"/>
          </a:p>
          <a:p>
            <a:endParaRPr kumimoji="1" lang="en-US" altLang="zh-CN" dirty="0"/>
          </a:p>
          <a:p>
            <a:r>
              <a:rPr kumimoji="1" lang="en-US" altLang="zh-CN" dirty="0"/>
              <a:t>Result</a:t>
            </a:r>
            <a:r>
              <a:rPr kumimoji="1" lang="zh-CN" altLang="en-US" dirty="0"/>
              <a:t>结果图如右侧所示</a:t>
            </a:r>
          </a:p>
        </p:txBody>
      </p:sp>
      <p:pic>
        <p:nvPicPr>
          <p:cNvPr id="52" name="图片 51">
            <a:extLst>
              <a:ext uri="{FF2B5EF4-FFF2-40B4-BE49-F238E27FC236}">
                <a16:creationId xmlns:a16="http://schemas.microsoft.com/office/drawing/2014/main" id="{F7979358-8C4F-5F4F-B26F-EB988DD0B11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07967" y="1412776"/>
            <a:ext cx="5712519" cy="43924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2. </a:t>
            </a:r>
            <a:r>
              <a:rPr lang="zh-CN" altLang="en-US" sz="3200" dirty="0"/>
              <a:t>二值图像的创建与特征计算</a:t>
            </a:r>
            <a:endParaRPr lang="zh-CN" altLang="en-US" sz="3200" b="0" dirty="0"/>
          </a:p>
        </p:txBody>
      </p:sp>
      <p:sp>
        <p:nvSpPr>
          <p:cNvPr id="5" name="文本框 4"/>
          <p:cNvSpPr txBox="1"/>
          <p:nvPr/>
        </p:nvSpPr>
        <p:spPr>
          <a:xfrm>
            <a:off x="10473337" y="4042832"/>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tx2">
                    <a:lumMod val="40000"/>
                    <a:lumOff val="60000"/>
                  </a:schemeClr>
                </a:solidFill>
                <a:latin typeface="Impact" panose="020B0806030902050204" pitchFamily="34" charset="0"/>
                <a:cs typeface="Arial" panose="020B0604020202020204" pitchFamily="34" charset="0"/>
              </a:rPr>
              <a:t>/02</a:t>
            </a:r>
            <a:endParaRPr lang="zh-CN" altLang="en-US" spc="100" dirty="0">
              <a:solidFill>
                <a:schemeClr val="tx2">
                  <a:lumMod val="40000"/>
                  <a:lumOff val="60000"/>
                </a:schemeClr>
              </a:solidFill>
              <a:latin typeface="Impact" panose="020B080603090205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f1bb91f9-1041-4c5a-ac6f-5053a68bf64e"/>
</p:tagLst>
</file>

<file path=ppt/tags/tag2.xml><?xml version="1.0" encoding="utf-8"?>
<p:tagLst xmlns:a="http://schemas.openxmlformats.org/drawingml/2006/main" xmlns:r="http://schemas.openxmlformats.org/officeDocument/2006/relationships" xmlns:p="http://schemas.openxmlformats.org/presentationml/2006/main">
  <p:tag name="ISLIDE.DIAGRAM" val="0cd5ff57-a39c-496a-8f96-726bae8f6252"/>
</p:tagLst>
</file>

<file path=ppt/tags/tag3.xml><?xml version="1.0" encoding="utf-8"?>
<p:tagLst xmlns:a="http://schemas.openxmlformats.org/drawingml/2006/main" xmlns:r="http://schemas.openxmlformats.org/officeDocument/2006/relationships" xmlns:p="http://schemas.openxmlformats.org/presentationml/2006/main">
  <p:tag name="ISLIDE.DIAGRAM" val="0cd5ff57-a39c-496a-8f96-726bae8f6252"/>
</p:tagLst>
</file>

<file path=ppt/theme/theme1.xml><?xml version="1.0" encoding="utf-8"?>
<a:theme xmlns:a="http://schemas.openxmlformats.org/drawingml/2006/main" name="主题5">
  <a:themeElements>
    <a:clrScheme name="自定义 10">
      <a:dk1>
        <a:srgbClr val="000000"/>
      </a:dk1>
      <a:lt1>
        <a:srgbClr val="FFFFFF"/>
      </a:lt1>
      <a:dk2>
        <a:srgbClr val="778495"/>
      </a:dk2>
      <a:lt2>
        <a:srgbClr val="F0F0F0"/>
      </a:lt2>
      <a:accent1>
        <a:srgbClr val="A78343"/>
      </a:accent1>
      <a:accent2>
        <a:srgbClr val="A5644E"/>
      </a:accent2>
      <a:accent3>
        <a:srgbClr val="B58B80"/>
      </a:accent3>
      <a:accent4>
        <a:srgbClr val="C3986D"/>
      </a:accent4>
      <a:accent5>
        <a:srgbClr val="A19574"/>
      </a:accent5>
      <a:accent6>
        <a:srgbClr val="C17529"/>
      </a:accent6>
      <a:hlink>
        <a:srgbClr val="A78343"/>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
    <a:dk1>
      <a:srgbClr val="000000"/>
    </a:dk1>
    <a:lt1>
      <a:srgbClr val="FFFFFF"/>
    </a:lt1>
    <a:dk2>
      <a:srgbClr val="778495"/>
    </a:dk2>
    <a:lt2>
      <a:srgbClr val="F0F0F0"/>
    </a:lt2>
    <a:accent1>
      <a:srgbClr val="A78343"/>
    </a:accent1>
    <a:accent2>
      <a:srgbClr val="A5644E"/>
    </a:accent2>
    <a:accent3>
      <a:srgbClr val="B58B80"/>
    </a:accent3>
    <a:accent4>
      <a:srgbClr val="C3986D"/>
    </a:accent4>
    <a:accent5>
      <a:srgbClr val="A19574"/>
    </a:accent5>
    <a:accent6>
      <a:srgbClr val="C17529"/>
    </a:accent6>
    <a:hlink>
      <a:srgbClr val="A78343"/>
    </a:hlink>
    <a:folHlink>
      <a:srgbClr val="BFBFBF"/>
    </a:folHlink>
  </a:clrScheme>
</a:themeOverride>
</file>

<file path=ppt/theme/themeOverride2.xml><?xml version="1.0" encoding="utf-8"?>
<a:themeOverride xmlns:a="http://schemas.openxmlformats.org/drawingml/2006/main">
  <a:clrScheme name="自定义 10">
    <a:dk1>
      <a:srgbClr val="000000"/>
    </a:dk1>
    <a:lt1>
      <a:srgbClr val="FFFFFF"/>
    </a:lt1>
    <a:dk2>
      <a:srgbClr val="778495"/>
    </a:dk2>
    <a:lt2>
      <a:srgbClr val="F0F0F0"/>
    </a:lt2>
    <a:accent1>
      <a:srgbClr val="A78343"/>
    </a:accent1>
    <a:accent2>
      <a:srgbClr val="A5644E"/>
    </a:accent2>
    <a:accent3>
      <a:srgbClr val="B58B80"/>
    </a:accent3>
    <a:accent4>
      <a:srgbClr val="C3986D"/>
    </a:accent4>
    <a:accent5>
      <a:srgbClr val="A19574"/>
    </a:accent5>
    <a:accent6>
      <a:srgbClr val="C17529"/>
    </a:accent6>
    <a:hlink>
      <a:srgbClr val="A78343"/>
    </a:hlink>
    <a:folHlink>
      <a:srgbClr val="BFBFBF"/>
    </a:folHlink>
  </a:clrScheme>
</a:themeOverride>
</file>

<file path=ppt/theme/themeOverride3.xml><?xml version="1.0" encoding="utf-8"?>
<a:themeOverride xmlns:a="http://schemas.openxmlformats.org/drawingml/2006/main">
  <a:clrScheme name="自定义 10">
    <a:dk1>
      <a:srgbClr val="000000"/>
    </a:dk1>
    <a:lt1>
      <a:srgbClr val="FFFFFF"/>
    </a:lt1>
    <a:dk2>
      <a:srgbClr val="778495"/>
    </a:dk2>
    <a:lt2>
      <a:srgbClr val="F0F0F0"/>
    </a:lt2>
    <a:accent1>
      <a:srgbClr val="A78343"/>
    </a:accent1>
    <a:accent2>
      <a:srgbClr val="A5644E"/>
    </a:accent2>
    <a:accent3>
      <a:srgbClr val="B58B80"/>
    </a:accent3>
    <a:accent4>
      <a:srgbClr val="C3986D"/>
    </a:accent4>
    <a:accent5>
      <a:srgbClr val="A19574"/>
    </a:accent5>
    <a:accent6>
      <a:srgbClr val="C17529"/>
    </a:accent6>
    <a:hlink>
      <a:srgbClr val="A78343"/>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405</TotalTime>
  <Words>3676</Words>
  <Application>Microsoft Macintosh PowerPoint</Application>
  <PresentationFormat>宽屏</PresentationFormat>
  <Paragraphs>233</Paragraphs>
  <Slides>52</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52</vt:i4>
      </vt:variant>
    </vt:vector>
  </HeadingPairs>
  <TitlesOfParts>
    <vt:vector size="57" baseType="lpstr">
      <vt:lpstr>等线</vt:lpstr>
      <vt:lpstr>宋体</vt:lpstr>
      <vt:lpstr>Arial</vt:lpstr>
      <vt:lpstr>Impact</vt:lpstr>
      <vt:lpstr>主题5</vt:lpstr>
      <vt:lpstr>华东师范大学  李泽浩</vt:lpstr>
      <vt:lpstr>PowerPoint 演示文稿</vt:lpstr>
      <vt:lpstr>1. 图像特征提取</vt:lpstr>
      <vt:lpstr>1.1 图像特征提取</vt:lpstr>
      <vt:lpstr>1.2 SIFT</vt:lpstr>
      <vt:lpstr>1.3 实验部分</vt:lpstr>
      <vt:lpstr>1.4 图像拼接</vt:lpstr>
      <vt:lpstr>1.5 补充</vt:lpstr>
      <vt:lpstr>2. 二值图像的创建与特征计算</vt:lpstr>
      <vt:lpstr>2.1 二值图像</vt:lpstr>
      <vt:lpstr>2.2 实验部分</vt:lpstr>
      <vt:lpstr>2.3 补充</vt:lpstr>
      <vt:lpstr>3. 纹理特征计算方法</vt:lpstr>
      <vt:lpstr>3.1 图像纹理</vt:lpstr>
      <vt:lpstr>3.2 实验部分</vt:lpstr>
      <vt:lpstr>3.3 代码实现</vt:lpstr>
      <vt:lpstr>4. 光流计算</vt:lpstr>
      <vt:lpstr>4.1 光流法</vt:lpstr>
      <vt:lpstr>4.2 实验部分</vt:lpstr>
      <vt:lpstr>4.3 代码实现</vt:lpstr>
      <vt:lpstr>4.4 实验结果</vt:lpstr>
      <vt:lpstr>5. 运动目标跟踪</vt:lpstr>
      <vt:lpstr>5.1 理论知识</vt:lpstr>
      <vt:lpstr>5.2 实验部分</vt:lpstr>
      <vt:lpstr>5.3 代码实现</vt:lpstr>
      <vt:lpstr>5.4 实验结果</vt:lpstr>
      <vt:lpstr>6. 图像分割（非深度学习方法）</vt:lpstr>
      <vt:lpstr>6.1 理论知识</vt:lpstr>
      <vt:lpstr>6.2 实验部分</vt:lpstr>
      <vt:lpstr>6.2 代码实现</vt:lpstr>
      <vt:lpstr>6.3 实验结果</vt:lpstr>
      <vt:lpstr>6.3 实验结果</vt:lpstr>
      <vt:lpstr>PowerPoint 演示文稿</vt:lpstr>
      <vt:lpstr>7. 图像分类</vt:lpstr>
      <vt:lpstr>7.1 实验目的与实验环境</vt:lpstr>
      <vt:lpstr>7.2 实验部分</vt:lpstr>
      <vt:lpstr>7.3 代码环节——数据预处理</vt:lpstr>
      <vt:lpstr>7.3 代码环节——导出、载入特征向量</vt:lpstr>
      <vt:lpstr>7.3 代码环节——构建模型</vt:lpstr>
      <vt:lpstr>7.3 代码环节——CAM可视化</vt:lpstr>
      <vt:lpstr>7.3 代码环节——训练与预测测试集</vt:lpstr>
      <vt:lpstr>7.4 实验结果</vt:lpstr>
      <vt:lpstr>8. 图像分割</vt:lpstr>
      <vt:lpstr>8.1 实验目的与实验环境</vt:lpstr>
      <vt:lpstr>8.2 实验原理</vt:lpstr>
      <vt:lpstr>8.3 实验部分</vt:lpstr>
      <vt:lpstr>8.4 代码环节——加载数据</vt:lpstr>
      <vt:lpstr>8.4 代码环节——Unet模型定义</vt:lpstr>
      <vt:lpstr>8.3 代码环节——优化器及损失函数的选择</vt:lpstr>
      <vt:lpstr>8.3 代码环节——训练数据、输出结果</vt:lpstr>
      <vt:lpstr>8.4 实验结果</vt:lpstr>
      <vt:lpstr>Thanks. 以上就是全部内容感谢大家的聆听！</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李 泽浩</cp:lastModifiedBy>
  <cp:revision>70</cp:revision>
  <cp:lastPrinted>2017-10-26T16:00:00Z</cp:lastPrinted>
  <dcterms:created xsi:type="dcterms:W3CDTF">2017-10-26T16:00:00Z</dcterms:created>
  <dcterms:modified xsi:type="dcterms:W3CDTF">2021-06-17T06:27:15Z</dcterms:modified>
  <cp:category>work report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KSOProductBuildVer">
    <vt:lpwstr>2052-11.1.0.9339</vt:lpwstr>
  </property>
</Properties>
</file>